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2" r:id="rId4"/>
    <p:sldId id="258" r:id="rId5"/>
    <p:sldId id="259" r:id="rId6"/>
    <p:sldId id="260" r:id="rId7"/>
    <p:sldId id="261" r:id="rId8"/>
    <p:sldId id="262" r:id="rId9"/>
    <p:sldId id="263" r:id="rId10"/>
    <p:sldId id="264" r:id="rId11"/>
    <p:sldId id="266" r:id="rId12"/>
    <p:sldId id="265" r:id="rId13"/>
    <p:sldId id="268" r:id="rId14"/>
    <p:sldId id="270" r:id="rId15"/>
    <p:sldId id="267" r:id="rId16"/>
    <p:sldId id="269" r:id="rId17"/>
    <p:sldId id="27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98" autoAdjust="0"/>
  </p:normalViewPr>
  <p:slideViewPr>
    <p:cSldViewPr snapToGrid="0">
      <p:cViewPr varScale="1">
        <p:scale>
          <a:sx n="70" d="100"/>
          <a:sy n="70" d="100"/>
        </p:scale>
        <p:origin x="11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3D94E-1AD1-408F-BF21-90D84B3D41D9}" type="datetimeFigureOut">
              <a:rPr lang="nl-NL" smtClean="0"/>
              <a:t>24-2-2025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CD395-4964-4878-8ABA-173D5CD888A1}" type="slidenum">
              <a:rPr lang="nl-NL" smtClean="0"/>
              <a:t>‹nr.›</a:t>
            </a:fld>
            <a:endParaRPr lang="nl-NL"/>
          </a:p>
        </p:txBody>
      </p:sp>
    </p:spTree>
    <p:extLst>
      <p:ext uri="{BB962C8B-B14F-4D97-AF65-F5344CB8AC3E}">
        <p14:creationId xmlns:p14="http://schemas.microsoft.com/office/powerpoint/2010/main" val="378972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5</a:t>
            </a:fld>
            <a:endParaRPr lang="nl-NL"/>
          </a:p>
        </p:txBody>
      </p:sp>
    </p:spTree>
    <p:extLst>
      <p:ext uri="{BB962C8B-B14F-4D97-AF65-F5344CB8AC3E}">
        <p14:creationId xmlns:p14="http://schemas.microsoft.com/office/powerpoint/2010/main" val="94321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16</a:t>
            </a:fld>
            <a:endParaRPr lang="nl-NL"/>
          </a:p>
        </p:txBody>
      </p:sp>
    </p:spTree>
    <p:extLst>
      <p:ext uri="{BB962C8B-B14F-4D97-AF65-F5344CB8AC3E}">
        <p14:creationId xmlns:p14="http://schemas.microsoft.com/office/powerpoint/2010/main" val="138584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17</a:t>
            </a:fld>
            <a:endParaRPr lang="nl-NL"/>
          </a:p>
        </p:txBody>
      </p:sp>
    </p:spTree>
    <p:extLst>
      <p:ext uri="{BB962C8B-B14F-4D97-AF65-F5344CB8AC3E}">
        <p14:creationId xmlns:p14="http://schemas.microsoft.com/office/powerpoint/2010/main" val="254099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6</a:t>
            </a:fld>
            <a:endParaRPr lang="nl-NL"/>
          </a:p>
        </p:txBody>
      </p:sp>
    </p:spTree>
    <p:extLst>
      <p:ext uri="{BB962C8B-B14F-4D97-AF65-F5344CB8AC3E}">
        <p14:creationId xmlns:p14="http://schemas.microsoft.com/office/powerpoint/2010/main" val="13113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7</a:t>
            </a:fld>
            <a:endParaRPr lang="nl-NL"/>
          </a:p>
        </p:txBody>
      </p:sp>
    </p:spTree>
    <p:extLst>
      <p:ext uri="{BB962C8B-B14F-4D97-AF65-F5344CB8AC3E}">
        <p14:creationId xmlns:p14="http://schemas.microsoft.com/office/powerpoint/2010/main" val="143275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8</a:t>
            </a:fld>
            <a:endParaRPr lang="nl-NL"/>
          </a:p>
        </p:txBody>
      </p:sp>
    </p:spTree>
    <p:extLst>
      <p:ext uri="{BB962C8B-B14F-4D97-AF65-F5344CB8AC3E}">
        <p14:creationId xmlns:p14="http://schemas.microsoft.com/office/powerpoint/2010/main" val="99679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10</a:t>
            </a:fld>
            <a:endParaRPr lang="nl-NL"/>
          </a:p>
        </p:txBody>
      </p:sp>
    </p:spTree>
    <p:extLst>
      <p:ext uri="{BB962C8B-B14F-4D97-AF65-F5344CB8AC3E}">
        <p14:creationId xmlns:p14="http://schemas.microsoft.com/office/powerpoint/2010/main" val="138322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2800" b="0" i="0" dirty="0">
              <a:solidFill>
                <a:srgbClr val="0D0D0D"/>
              </a:solidFill>
              <a:effectLst/>
              <a:latin typeface="Oxygen" panose="02000503000000000000" pitchFamily="2" charset="0"/>
            </a:endParaRPr>
          </a:p>
          <a:p>
            <a:pPr algn="l"/>
            <a:endParaRPr lang="nl-NL" sz="2800" b="0" i="0" dirty="0">
              <a:solidFill>
                <a:srgbClr val="0D0D0D"/>
              </a:solidFill>
              <a:effectLst/>
              <a:latin typeface="Oxygen" panose="02000503000000000000" pitchFamily="2" charset="0"/>
            </a:endParaRPr>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12</a:t>
            </a:fld>
            <a:endParaRPr lang="nl-NL"/>
          </a:p>
        </p:txBody>
      </p:sp>
    </p:spTree>
    <p:extLst>
      <p:ext uri="{BB962C8B-B14F-4D97-AF65-F5344CB8AC3E}">
        <p14:creationId xmlns:p14="http://schemas.microsoft.com/office/powerpoint/2010/main" val="10913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13</a:t>
            </a:fld>
            <a:endParaRPr lang="nl-NL"/>
          </a:p>
        </p:txBody>
      </p:sp>
    </p:spTree>
    <p:extLst>
      <p:ext uri="{BB962C8B-B14F-4D97-AF65-F5344CB8AC3E}">
        <p14:creationId xmlns:p14="http://schemas.microsoft.com/office/powerpoint/2010/main" val="82155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14</a:t>
            </a:fld>
            <a:endParaRPr lang="nl-NL"/>
          </a:p>
        </p:txBody>
      </p:sp>
    </p:spTree>
    <p:extLst>
      <p:ext uri="{BB962C8B-B14F-4D97-AF65-F5344CB8AC3E}">
        <p14:creationId xmlns:p14="http://schemas.microsoft.com/office/powerpoint/2010/main" val="131115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D395-4964-4878-8ABA-173D5CD888A1}" type="slidenum">
              <a:rPr lang="nl-NL" smtClean="0"/>
              <a:t>15</a:t>
            </a:fld>
            <a:endParaRPr lang="nl-NL"/>
          </a:p>
        </p:txBody>
      </p:sp>
    </p:spTree>
    <p:extLst>
      <p:ext uri="{BB962C8B-B14F-4D97-AF65-F5344CB8AC3E}">
        <p14:creationId xmlns:p14="http://schemas.microsoft.com/office/powerpoint/2010/main" val="151964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D208F-A8AD-A599-1913-AB0E6428D7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E35F71-E9D1-06F4-DE66-A3E82C0C5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66E51D-DF7C-E74B-E0D2-3DFA0033EF26}"/>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40274E0D-647A-B5B8-2E93-FCF58FFF8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F2DC85-184D-9831-010D-8C67F77EA01A}"/>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358037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A28104-C1FE-2961-CAED-531F1F4B492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EFE1F0-6A41-34E6-270A-304A9ADEB85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9ADF25-2A76-9FF5-12B7-592C0DC2DE2E}"/>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F1EA6359-2F19-8201-4D88-6127C3E9F8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205F5C-6AAF-65B1-8BDA-5DC328EC6043}"/>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12904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18DC0A-9259-A198-FA3A-05C8B752B6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BE1B80-FB05-F09E-90F3-17DE19D7685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004E6E-0ADE-6F5E-AA54-714D8C79A861}"/>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C5E0E9D8-3EDE-3839-D050-5666D4A488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5DA0CB-0C53-95CB-6C03-7DDD6518E3B2}"/>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9673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A531E-19FA-4B63-A532-9BEA7B6C09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2751F5-C36F-E392-1998-7A11184C119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FDCE3C-E727-A4E4-8367-B8AA53AB7186}"/>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C1CFCD1F-6977-432F-B0BA-052C83ADB0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4CAB0D-9542-9A7B-1A0D-70C973332E10}"/>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22300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41467-372C-0BD4-733E-51B390B617E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8C6656-5B7D-DC41-2763-C8D71AD92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321D913-C451-454C-966C-A429157D3216}"/>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CF347361-D011-D99E-8FD3-A8C2187169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02D52-0132-489E-4C4F-82F1C7D445F5}"/>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164916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4208A-845F-7EA4-5F51-427F0E0E3E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FB5F3C-D18D-914B-3840-3A203702F53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87CFDE-7CB6-4763-63A5-4DA434BBD1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1604B43-D4F2-01E4-9EBD-4534B0DA39D1}"/>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6" name="Tijdelijke aanduiding voor voettekst 5">
            <a:extLst>
              <a:ext uri="{FF2B5EF4-FFF2-40B4-BE49-F238E27FC236}">
                <a16:creationId xmlns:a16="http://schemas.microsoft.com/office/drawing/2014/main" id="{93EB817C-EDF8-F171-9653-F068B5D73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DF5F6B-B298-39C5-9D4A-7AA0C143CEEC}"/>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366806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4272B-533A-CA5F-FB88-DA05770FC24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CDED9A9-A092-8447-10B0-8D9385FCD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EBF4D1-3D2D-8C7E-D82F-7251075C67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59C147E-D1BE-5CD6-A20C-049E75275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19DBB4-1C3C-FEB3-E3F4-56719A8B6B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1BB2AC-8B7A-A0D2-DCEF-90DA7BB6BAA1}"/>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8" name="Tijdelijke aanduiding voor voettekst 7">
            <a:extLst>
              <a:ext uri="{FF2B5EF4-FFF2-40B4-BE49-F238E27FC236}">
                <a16:creationId xmlns:a16="http://schemas.microsoft.com/office/drawing/2014/main" id="{B90C4CD3-A8F5-CAE3-AAD1-DA824F77CC4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B79542C-C36A-26DD-3699-2B51CDBCEF5F}"/>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331354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4ECB6-D096-26E7-5C6C-EB69D7B31B0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EEB0F25-7ED9-4EEB-F5F0-24903D6132AF}"/>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4" name="Tijdelijke aanduiding voor voettekst 3">
            <a:extLst>
              <a:ext uri="{FF2B5EF4-FFF2-40B4-BE49-F238E27FC236}">
                <a16:creationId xmlns:a16="http://schemas.microsoft.com/office/drawing/2014/main" id="{1AAA6C9E-5EC5-C19A-F3E7-43DB841B751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C31EE22-45A1-7BBE-6BDE-E1F968EECF17}"/>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59055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E30710-6964-8832-22BE-9D782738EEFA}"/>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3" name="Tijdelijke aanduiding voor voettekst 2">
            <a:extLst>
              <a:ext uri="{FF2B5EF4-FFF2-40B4-BE49-F238E27FC236}">
                <a16:creationId xmlns:a16="http://schemas.microsoft.com/office/drawing/2014/main" id="{4C4D4630-5982-F954-9575-3F96F0308A1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FE0EE92-642D-D478-CFE8-46EA46D34EA4}"/>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89664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678F7-77C6-4471-C6EC-428F4653BE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7D30323-001C-CD84-877B-AF7BF91AF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DD564A-AB3C-C7BE-E79C-B2880F3B6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0BD484-A371-2C96-7DAD-49D247930D9B}"/>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6" name="Tijdelijke aanduiding voor voettekst 5">
            <a:extLst>
              <a:ext uri="{FF2B5EF4-FFF2-40B4-BE49-F238E27FC236}">
                <a16:creationId xmlns:a16="http://schemas.microsoft.com/office/drawing/2014/main" id="{615708AE-1E7C-7C08-79C7-B0D8829AEF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1AA903-6FFC-F063-E5A0-5A21B2A51648}"/>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378843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307C3-8FDF-E799-768A-DFF81837A3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75F3F5-AD62-C59A-091F-F37C6FE45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844707-3916-74EC-F293-7AEACAB9B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16FCF48-2933-869D-6116-BA3F4CEC5E41}"/>
              </a:ext>
            </a:extLst>
          </p:cNvPr>
          <p:cNvSpPr>
            <a:spLocks noGrp="1"/>
          </p:cNvSpPr>
          <p:nvPr>
            <p:ph type="dt" sz="half" idx="10"/>
          </p:nvPr>
        </p:nvSpPr>
        <p:spPr/>
        <p:txBody>
          <a:bodyPr/>
          <a:lstStyle/>
          <a:p>
            <a:fld id="{BC55433C-8376-4201-8370-22E9DAFE4BBE}" type="datetimeFigureOut">
              <a:rPr lang="nl-NL" smtClean="0"/>
              <a:t>24-2-2025</a:t>
            </a:fld>
            <a:endParaRPr lang="nl-NL"/>
          </a:p>
        </p:txBody>
      </p:sp>
      <p:sp>
        <p:nvSpPr>
          <p:cNvPr id="6" name="Tijdelijke aanduiding voor voettekst 5">
            <a:extLst>
              <a:ext uri="{FF2B5EF4-FFF2-40B4-BE49-F238E27FC236}">
                <a16:creationId xmlns:a16="http://schemas.microsoft.com/office/drawing/2014/main" id="{5D010415-6434-4747-2C78-50B9BE8365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582A8F-EBB4-DD70-6EA3-3709AA823A43}"/>
              </a:ext>
            </a:extLst>
          </p:cNvPr>
          <p:cNvSpPr>
            <a:spLocks noGrp="1"/>
          </p:cNvSpPr>
          <p:nvPr>
            <p:ph type="sldNum" sz="quarter" idx="12"/>
          </p:nvPr>
        </p:nvSpPr>
        <p:spPr/>
        <p:txBody>
          <a:bodyPr/>
          <a:lstStyle/>
          <a:p>
            <a:fld id="{1821A740-170E-476E-BF3B-2B8967D5C32B}" type="slidenum">
              <a:rPr lang="nl-NL" smtClean="0"/>
              <a:t>‹nr.›</a:t>
            </a:fld>
            <a:endParaRPr lang="nl-NL"/>
          </a:p>
        </p:txBody>
      </p:sp>
    </p:spTree>
    <p:extLst>
      <p:ext uri="{BB962C8B-B14F-4D97-AF65-F5344CB8AC3E}">
        <p14:creationId xmlns:p14="http://schemas.microsoft.com/office/powerpoint/2010/main" val="118549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544350A-63AA-9E58-795A-6D8EE91F8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A97D589-C372-954A-5309-54240804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2D8B95-A4E1-AEF9-81FC-BAB2BE9D9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5433C-8376-4201-8370-22E9DAFE4BBE}" type="datetimeFigureOut">
              <a:rPr lang="nl-NL" smtClean="0"/>
              <a:t>24-2-2025</a:t>
            </a:fld>
            <a:endParaRPr lang="nl-NL"/>
          </a:p>
        </p:txBody>
      </p:sp>
      <p:sp>
        <p:nvSpPr>
          <p:cNvPr id="5" name="Tijdelijke aanduiding voor voettekst 4">
            <a:extLst>
              <a:ext uri="{FF2B5EF4-FFF2-40B4-BE49-F238E27FC236}">
                <a16:creationId xmlns:a16="http://schemas.microsoft.com/office/drawing/2014/main" id="{FBFFE7BD-ED26-B163-B0F0-75D80DED9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D04CBEB-BAC7-99CC-22E6-3628D409A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1A740-170E-476E-BF3B-2B8967D5C32B}" type="slidenum">
              <a:rPr lang="nl-NL" smtClean="0"/>
              <a:t>‹nr.›</a:t>
            </a:fld>
            <a:endParaRPr lang="nl-NL"/>
          </a:p>
        </p:txBody>
      </p:sp>
    </p:spTree>
    <p:extLst>
      <p:ext uri="{BB962C8B-B14F-4D97-AF65-F5344CB8AC3E}">
        <p14:creationId xmlns:p14="http://schemas.microsoft.com/office/powerpoint/2010/main" val="345296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2EF83-7DC3-0780-72D3-D4A1FEE80759}"/>
              </a:ext>
            </a:extLst>
          </p:cNvPr>
          <p:cNvSpPr>
            <a:spLocks noGrp="1"/>
          </p:cNvSpPr>
          <p:nvPr>
            <p:ph type="ctrTitle"/>
          </p:nvPr>
        </p:nvSpPr>
        <p:spPr>
          <a:xfrm>
            <a:off x="1524000" y="683824"/>
            <a:ext cx="9144000" cy="1449775"/>
          </a:xfrm>
        </p:spPr>
        <p:txBody>
          <a:bodyPr/>
          <a:lstStyle/>
          <a:p>
            <a:r>
              <a:rPr lang="en-US" b="1" dirty="0" err="1">
                <a:latin typeface="Oxygen" panose="02000503000000000000" pitchFamily="2" charset="0"/>
              </a:rPr>
              <a:t>Parasha</a:t>
            </a:r>
            <a:r>
              <a:rPr lang="en-US" b="1" dirty="0">
                <a:latin typeface="Oxygen" panose="02000503000000000000" pitchFamily="2" charset="0"/>
              </a:rPr>
              <a:t> </a:t>
            </a:r>
            <a:r>
              <a:rPr lang="en-US" b="1" dirty="0" err="1">
                <a:latin typeface="Oxygen" panose="02000503000000000000" pitchFamily="2" charset="0"/>
              </a:rPr>
              <a:t>Terumah</a:t>
            </a:r>
            <a:endParaRPr lang="nl-NL" b="1" dirty="0">
              <a:latin typeface="Oxygen" panose="02000503000000000000" pitchFamily="2" charset="0"/>
            </a:endParaRPr>
          </a:p>
        </p:txBody>
      </p:sp>
      <p:sp>
        <p:nvSpPr>
          <p:cNvPr id="3" name="Ondertitel 2">
            <a:extLst>
              <a:ext uri="{FF2B5EF4-FFF2-40B4-BE49-F238E27FC236}">
                <a16:creationId xmlns:a16="http://schemas.microsoft.com/office/drawing/2014/main" id="{538AB875-55C4-2473-57F9-D7D68FBA7BE3}"/>
              </a:ext>
            </a:extLst>
          </p:cNvPr>
          <p:cNvSpPr>
            <a:spLocks noGrp="1"/>
          </p:cNvSpPr>
          <p:nvPr>
            <p:ph type="subTitle" idx="1"/>
          </p:nvPr>
        </p:nvSpPr>
        <p:spPr/>
        <p:txBody>
          <a:bodyPr/>
          <a:lstStyle/>
          <a:p>
            <a:r>
              <a:rPr lang="en-US" dirty="0">
                <a:latin typeface="Oxygen" panose="02000503000000000000" pitchFamily="2" charset="0"/>
              </a:rPr>
              <a:t>1 </a:t>
            </a:r>
            <a:r>
              <a:rPr lang="en-US" dirty="0" err="1">
                <a:latin typeface="Oxygen" panose="02000503000000000000" pitchFamily="2" charset="0"/>
              </a:rPr>
              <a:t>Maart</a:t>
            </a:r>
            <a:r>
              <a:rPr lang="en-US" dirty="0">
                <a:latin typeface="Oxygen" panose="02000503000000000000" pitchFamily="2" charset="0"/>
              </a:rPr>
              <a:t> 2025</a:t>
            </a:r>
          </a:p>
          <a:p>
            <a:r>
              <a:rPr lang="en-US" dirty="0">
                <a:latin typeface="Oxygen" panose="02000503000000000000" pitchFamily="2" charset="0"/>
              </a:rPr>
              <a:t>MGN</a:t>
            </a:r>
            <a:endParaRPr lang="nl-NL" dirty="0">
              <a:latin typeface="Oxygen" panose="02000503000000000000" pitchFamily="2" charset="0"/>
            </a:endParaRPr>
          </a:p>
        </p:txBody>
      </p:sp>
    </p:spTree>
    <p:extLst>
      <p:ext uri="{BB962C8B-B14F-4D97-AF65-F5344CB8AC3E}">
        <p14:creationId xmlns:p14="http://schemas.microsoft.com/office/powerpoint/2010/main" val="3038785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9F61072-57F7-B991-55F5-51DE932C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24" y="648134"/>
            <a:ext cx="10467552" cy="4435493"/>
          </a:xfrm>
          <a:prstGeom prst="rect">
            <a:avLst/>
          </a:prstGeom>
        </p:spPr>
      </p:pic>
    </p:spTree>
    <p:extLst>
      <p:ext uri="{BB962C8B-B14F-4D97-AF65-F5344CB8AC3E}">
        <p14:creationId xmlns:p14="http://schemas.microsoft.com/office/powerpoint/2010/main" val="49155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B017C88-12F8-24A8-E01B-E51A696AB67A}"/>
              </a:ext>
            </a:extLst>
          </p:cNvPr>
          <p:cNvSpPr txBox="1"/>
          <p:nvPr/>
        </p:nvSpPr>
        <p:spPr>
          <a:xfrm>
            <a:off x="2046515" y="1282788"/>
            <a:ext cx="8098970" cy="1938992"/>
          </a:xfrm>
          <a:prstGeom prst="rect">
            <a:avLst/>
          </a:prstGeom>
          <a:noFill/>
        </p:spPr>
        <p:txBody>
          <a:bodyPr wrap="square">
            <a:spAutoFit/>
          </a:bodyPr>
          <a:lstStyle/>
          <a:p>
            <a:pPr algn="ctr"/>
            <a:r>
              <a:rPr lang="nl-NL" sz="2000" dirty="0">
                <a:latin typeface="Oxygen" panose="02000503000000000000" pitchFamily="2" charset="0"/>
              </a:rPr>
              <a:t>Romeinen 12:4-6</a:t>
            </a:r>
          </a:p>
          <a:p>
            <a:pPr algn="ctr"/>
            <a:r>
              <a:rPr lang="nl-NL" sz="2000" dirty="0">
                <a:latin typeface="Oxygen" panose="02000503000000000000" pitchFamily="2" charset="0"/>
              </a:rPr>
              <a:t>Eén lichaam heeft veel lichaamsdelen, en die lichaamsdelen doen niet allemaal hetzelfde soort werk. Zo zijn wij met elkaar ook één lichaam in de Messias. Wij zijn allemaal verschillende lichaamsdelen van dat ene lichaam. We hebben allemaal </a:t>
            </a:r>
            <a:r>
              <a:rPr lang="nl-NL" sz="2000" dirty="0">
                <a:effectLst/>
                <a:latin typeface="Oxygen" panose="02000503000000000000" pitchFamily="2" charset="0"/>
              </a:rPr>
              <a:t>van God</a:t>
            </a:r>
            <a:r>
              <a:rPr lang="nl-NL" sz="2000" dirty="0">
                <a:latin typeface="Oxygen" panose="02000503000000000000" pitchFamily="2" charset="0"/>
              </a:rPr>
              <a:t> verschillende gaven gekregen. Voor elke gave geeft God ons zijn hulp.</a:t>
            </a:r>
          </a:p>
        </p:txBody>
      </p:sp>
    </p:spTree>
    <p:extLst>
      <p:ext uri="{BB962C8B-B14F-4D97-AF65-F5344CB8AC3E}">
        <p14:creationId xmlns:p14="http://schemas.microsoft.com/office/powerpoint/2010/main" val="427156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1E8BE39-0E6C-248E-5521-9767E4A97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314" y="1132114"/>
            <a:ext cx="5437415" cy="4366245"/>
          </a:xfrm>
          <a:prstGeom prst="rect">
            <a:avLst/>
          </a:prstGeom>
        </p:spPr>
      </p:pic>
      <p:sp>
        <p:nvSpPr>
          <p:cNvPr id="2" name="Tekstvak 1">
            <a:extLst>
              <a:ext uri="{FF2B5EF4-FFF2-40B4-BE49-F238E27FC236}">
                <a16:creationId xmlns:a16="http://schemas.microsoft.com/office/drawing/2014/main" id="{F675D952-B3FC-ECDF-B536-6D26A7949F0E}"/>
              </a:ext>
            </a:extLst>
          </p:cNvPr>
          <p:cNvSpPr txBox="1"/>
          <p:nvPr/>
        </p:nvSpPr>
        <p:spPr>
          <a:xfrm>
            <a:off x="2914962" y="3022848"/>
            <a:ext cx="1401346" cy="584775"/>
          </a:xfrm>
          <a:prstGeom prst="rect">
            <a:avLst/>
          </a:prstGeom>
          <a:noFill/>
        </p:spPr>
        <p:txBody>
          <a:bodyPr wrap="none" rtlCol="0">
            <a:spAutoFit/>
          </a:bodyPr>
          <a:lstStyle/>
          <a:p>
            <a:r>
              <a:rPr lang="en-US" sz="3200" dirty="0">
                <a:latin typeface="Oxygen" panose="02000503000000000000" pitchFamily="2" charset="0"/>
              </a:rPr>
              <a:t>GEEST</a:t>
            </a:r>
            <a:endParaRPr lang="nl-NL" sz="3200" dirty="0">
              <a:latin typeface="Oxygen" panose="02000503000000000000" pitchFamily="2" charset="0"/>
            </a:endParaRPr>
          </a:p>
        </p:txBody>
      </p:sp>
      <p:sp>
        <p:nvSpPr>
          <p:cNvPr id="4" name="Tekstvak 3">
            <a:extLst>
              <a:ext uri="{FF2B5EF4-FFF2-40B4-BE49-F238E27FC236}">
                <a16:creationId xmlns:a16="http://schemas.microsoft.com/office/drawing/2014/main" id="{4B03F747-053E-050B-3056-4C78C6405FBA}"/>
              </a:ext>
            </a:extLst>
          </p:cNvPr>
          <p:cNvSpPr txBox="1"/>
          <p:nvPr/>
        </p:nvSpPr>
        <p:spPr>
          <a:xfrm>
            <a:off x="2604406" y="596708"/>
            <a:ext cx="6980466" cy="923330"/>
          </a:xfrm>
          <a:prstGeom prst="rect">
            <a:avLst/>
          </a:prstGeom>
          <a:noFill/>
        </p:spPr>
        <p:txBody>
          <a:bodyPr wrap="square">
            <a:spAutoFit/>
          </a:bodyPr>
          <a:lstStyle/>
          <a:p>
            <a:pPr algn="ctr"/>
            <a:r>
              <a:rPr lang="nl-NL" dirty="0">
                <a:latin typeface="Oxygen" panose="02000503000000000000" pitchFamily="2" charset="0"/>
              </a:rPr>
              <a:t>Prediker 11:9</a:t>
            </a:r>
          </a:p>
          <a:p>
            <a:pPr algn="ctr"/>
            <a:r>
              <a:rPr lang="nl-NL" dirty="0">
                <a:latin typeface="Oxygen" panose="02000503000000000000" pitchFamily="2" charset="0"/>
              </a:rPr>
              <a:t>Als je jong bent, geniet dan van je jeugd. Doe wat je graag wil doen. Maar weet wel dat God zal oordelen over alles wat je doet.</a:t>
            </a:r>
          </a:p>
        </p:txBody>
      </p:sp>
      <p:sp>
        <p:nvSpPr>
          <p:cNvPr id="6" name="Tekstvak 5">
            <a:extLst>
              <a:ext uri="{FF2B5EF4-FFF2-40B4-BE49-F238E27FC236}">
                <a16:creationId xmlns:a16="http://schemas.microsoft.com/office/drawing/2014/main" id="{EDEE8612-02CB-230D-F8C7-DDF6D5C4E249}"/>
              </a:ext>
            </a:extLst>
          </p:cNvPr>
          <p:cNvSpPr txBox="1"/>
          <p:nvPr/>
        </p:nvSpPr>
        <p:spPr>
          <a:xfrm>
            <a:off x="1736270" y="5243397"/>
            <a:ext cx="8191501" cy="1200329"/>
          </a:xfrm>
          <a:prstGeom prst="rect">
            <a:avLst/>
          </a:prstGeom>
          <a:noFill/>
        </p:spPr>
        <p:txBody>
          <a:bodyPr wrap="square">
            <a:spAutoFit/>
          </a:bodyPr>
          <a:lstStyle/>
          <a:p>
            <a:pPr algn="ctr"/>
            <a:r>
              <a:rPr lang="nl-NL" sz="1800" b="0" i="0" u="none" strike="noStrike" baseline="0" dirty="0">
                <a:latin typeface="Oxygen" panose="02000503000000000000" pitchFamily="2" charset="0"/>
              </a:rPr>
              <a:t>Romeinen 8:23</a:t>
            </a:r>
          </a:p>
          <a:p>
            <a:pPr algn="ctr"/>
            <a:r>
              <a:rPr lang="nl-NL" sz="1800" b="0" i="0" u="none" strike="noStrike" baseline="0" dirty="0">
                <a:latin typeface="Oxygen" panose="02000503000000000000" pitchFamily="2" charset="0"/>
              </a:rPr>
              <a:t>En niet alleen zij, maar ook wij zelf, wij, die de Geest als eerste gave ontvangen hebben, zuchten bij onszelf in de verwachting van het </a:t>
            </a:r>
            <a:r>
              <a:rPr lang="nl-NL" sz="1800" b="0" i="0" u="none" strike="noStrike" baseline="0" dirty="0" err="1">
                <a:latin typeface="Oxygen" panose="02000503000000000000" pitchFamily="2" charset="0"/>
              </a:rPr>
              <a:t>zoonschap</a:t>
            </a:r>
            <a:r>
              <a:rPr lang="nl-NL" sz="1800" b="0" i="0" u="none" strike="noStrike" baseline="0" dirty="0">
                <a:latin typeface="Oxygen" panose="02000503000000000000" pitchFamily="2" charset="0"/>
              </a:rPr>
              <a:t>: de verlossing van ons lichaam.</a:t>
            </a:r>
            <a:endParaRPr lang="nl-NL" dirty="0">
              <a:latin typeface="Oxygen" panose="02000503000000000000" pitchFamily="2" charset="0"/>
            </a:endParaRPr>
          </a:p>
        </p:txBody>
      </p:sp>
      <p:sp>
        <p:nvSpPr>
          <p:cNvPr id="10" name="Tekstvak 9">
            <a:extLst>
              <a:ext uri="{FF2B5EF4-FFF2-40B4-BE49-F238E27FC236}">
                <a16:creationId xmlns:a16="http://schemas.microsoft.com/office/drawing/2014/main" id="{71C64C28-FFF9-9791-A6C0-3BE1D696AE10}"/>
              </a:ext>
            </a:extLst>
          </p:cNvPr>
          <p:cNvSpPr txBox="1"/>
          <p:nvPr/>
        </p:nvSpPr>
        <p:spPr>
          <a:xfrm>
            <a:off x="7516586" y="3022848"/>
            <a:ext cx="2068286" cy="584775"/>
          </a:xfrm>
          <a:prstGeom prst="rect">
            <a:avLst/>
          </a:prstGeom>
          <a:noFill/>
        </p:spPr>
        <p:txBody>
          <a:bodyPr wrap="square">
            <a:spAutoFit/>
          </a:bodyPr>
          <a:lstStyle/>
          <a:p>
            <a:r>
              <a:rPr lang="en-US" sz="3200" dirty="0">
                <a:latin typeface="Oxygen" panose="02000503000000000000" pitchFamily="2" charset="0"/>
              </a:rPr>
              <a:t>LICHAAM</a:t>
            </a:r>
            <a:endParaRPr lang="nl-NL" sz="3200" dirty="0"/>
          </a:p>
        </p:txBody>
      </p:sp>
    </p:spTree>
    <p:extLst>
      <p:ext uri="{BB962C8B-B14F-4D97-AF65-F5344CB8AC3E}">
        <p14:creationId xmlns:p14="http://schemas.microsoft.com/office/powerpoint/2010/main" val="20040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15A60CF-648F-C4AC-F196-65274FC4B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512" y="882235"/>
            <a:ext cx="6408975" cy="1196444"/>
          </a:xfrm>
          <a:prstGeom prst="rect">
            <a:avLst/>
          </a:prstGeom>
        </p:spPr>
      </p:pic>
      <p:sp>
        <p:nvSpPr>
          <p:cNvPr id="5" name="Tekstvak 4">
            <a:extLst>
              <a:ext uri="{FF2B5EF4-FFF2-40B4-BE49-F238E27FC236}">
                <a16:creationId xmlns:a16="http://schemas.microsoft.com/office/drawing/2014/main" id="{58544692-C246-358A-CD37-99C11FA0E4EB}"/>
              </a:ext>
            </a:extLst>
          </p:cNvPr>
          <p:cNvSpPr txBox="1"/>
          <p:nvPr/>
        </p:nvSpPr>
        <p:spPr>
          <a:xfrm>
            <a:off x="2891512" y="2601899"/>
            <a:ext cx="6096000" cy="923330"/>
          </a:xfrm>
          <a:prstGeom prst="rect">
            <a:avLst/>
          </a:prstGeom>
          <a:noFill/>
        </p:spPr>
        <p:txBody>
          <a:bodyPr wrap="square">
            <a:spAutoFit/>
          </a:bodyPr>
          <a:lstStyle/>
          <a:p>
            <a:pPr algn="ctr"/>
            <a:r>
              <a:rPr lang="nl-NL" sz="1800" b="0" i="0" u="none" strike="noStrike" baseline="0" dirty="0">
                <a:latin typeface="Oxygen" panose="02000503000000000000" pitchFamily="2" charset="0"/>
              </a:rPr>
              <a:t>Genesis 3:21</a:t>
            </a:r>
          </a:p>
          <a:p>
            <a:pPr algn="ctr"/>
            <a:r>
              <a:rPr lang="nl-NL" sz="1800" b="0" i="0" u="none" strike="noStrike" baseline="0" dirty="0">
                <a:latin typeface="Oxygen" panose="02000503000000000000" pitchFamily="2" charset="0"/>
              </a:rPr>
              <a:t>En de Here God maakte voor de mens en voor zijn</a:t>
            </a:r>
          </a:p>
          <a:p>
            <a:pPr algn="ctr"/>
            <a:r>
              <a:rPr lang="nl-NL" sz="1800" b="0" i="0" u="none" strike="noStrike" baseline="0" dirty="0">
                <a:latin typeface="Oxygen" panose="02000503000000000000" pitchFamily="2" charset="0"/>
              </a:rPr>
              <a:t>vrouw klederen van vellen en bekleedde hen daarmee.</a:t>
            </a:r>
            <a:endParaRPr lang="nl-NL" dirty="0">
              <a:latin typeface="Oxygen" panose="02000503000000000000" pitchFamily="2" charset="0"/>
            </a:endParaRPr>
          </a:p>
        </p:txBody>
      </p:sp>
      <p:sp>
        <p:nvSpPr>
          <p:cNvPr id="6" name="Tekstvak 5">
            <a:extLst>
              <a:ext uri="{FF2B5EF4-FFF2-40B4-BE49-F238E27FC236}">
                <a16:creationId xmlns:a16="http://schemas.microsoft.com/office/drawing/2014/main" id="{4AE1A78E-D8E4-9F02-AFE6-A4F080CDA585}"/>
              </a:ext>
            </a:extLst>
          </p:cNvPr>
          <p:cNvSpPr txBox="1"/>
          <p:nvPr/>
        </p:nvSpPr>
        <p:spPr>
          <a:xfrm>
            <a:off x="3450771" y="2078679"/>
            <a:ext cx="1027845" cy="523220"/>
          </a:xfrm>
          <a:prstGeom prst="rect">
            <a:avLst/>
          </a:prstGeom>
          <a:noFill/>
        </p:spPr>
        <p:txBody>
          <a:bodyPr wrap="none" rtlCol="0">
            <a:spAutoFit/>
          </a:bodyPr>
          <a:lstStyle/>
          <a:p>
            <a:r>
              <a:rPr lang="en-US" sz="2800" b="1" dirty="0"/>
              <a:t>LICHT</a:t>
            </a:r>
            <a:endParaRPr lang="nl-NL" sz="2800" b="1" dirty="0"/>
          </a:p>
        </p:txBody>
      </p:sp>
      <p:sp>
        <p:nvSpPr>
          <p:cNvPr id="7" name="Tekstvak 6">
            <a:extLst>
              <a:ext uri="{FF2B5EF4-FFF2-40B4-BE49-F238E27FC236}">
                <a16:creationId xmlns:a16="http://schemas.microsoft.com/office/drawing/2014/main" id="{4DB79F9A-99AD-52F7-4D4E-114A17BC70B8}"/>
              </a:ext>
            </a:extLst>
          </p:cNvPr>
          <p:cNvSpPr txBox="1"/>
          <p:nvPr/>
        </p:nvSpPr>
        <p:spPr>
          <a:xfrm>
            <a:off x="7500257" y="2078679"/>
            <a:ext cx="966931" cy="523220"/>
          </a:xfrm>
          <a:prstGeom prst="rect">
            <a:avLst/>
          </a:prstGeom>
          <a:noFill/>
        </p:spPr>
        <p:txBody>
          <a:bodyPr wrap="none" rtlCol="0">
            <a:spAutoFit/>
          </a:bodyPr>
          <a:lstStyle/>
          <a:p>
            <a:r>
              <a:rPr lang="en-US" sz="2800" b="1" dirty="0"/>
              <a:t>HUID</a:t>
            </a:r>
            <a:endParaRPr lang="nl-NL" sz="2800" b="1" dirty="0"/>
          </a:p>
        </p:txBody>
      </p:sp>
    </p:spTree>
    <p:extLst>
      <p:ext uri="{BB962C8B-B14F-4D97-AF65-F5344CB8AC3E}">
        <p14:creationId xmlns:p14="http://schemas.microsoft.com/office/powerpoint/2010/main" val="298909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58DB7D-95D7-C079-74C2-48076B6D7943}"/>
              </a:ext>
            </a:extLst>
          </p:cNvPr>
          <p:cNvSpPr txBox="1"/>
          <p:nvPr/>
        </p:nvSpPr>
        <p:spPr>
          <a:xfrm>
            <a:off x="3048000" y="869407"/>
            <a:ext cx="6096000" cy="1754326"/>
          </a:xfrm>
          <a:prstGeom prst="rect">
            <a:avLst/>
          </a:prstGeom>
          <a:noFill/>
        </p:spPr>
        <p:txBody>
          <a:bodyPr wrap="square">
            <a:spAutoFit/>
          </a:bodyPr>
          <a:lstStyle/>
          <a:p>
            <a:pPr algn="ctr"/>
            <a:r>
              <a:rPr lang="nl-NL" dirty="0">
                <a:latin typeface="Oxygen" panose="02000503000000000000" pitchFamily="2" charset="0"/>
              </a:rPr>
              <a:t>Mattheus 17:1-2</a:t>
            </a:r>
          </a:p>
          <a:p>
            <a:pPr algn="ctr"/>
            <a:r>
              <a:rPr lang="nl-NL" dirty="0">
                <a:latin typeface="Oxygen" panose="02000503000000000000" pitchFamily="2" charset="0"/>
              </a:rPr>
              <a:t>Zes dagen later nam Jezus alleen Petrus, Jakobus en Johannes (de broer van Jakobus) mee een hoge berg op. En ze zagen Hem plotseling veranderen. Zijn gezicht begon te stralen als de zon en zijn kleren werden zo wit als het licht. </a:t>
            </a:r>
          </a:p>
        </p:txBody>
      </p:sp>
      <p:sp>
        <p:nvSpPr>
          <p:cNvPr id="9" name="Tekstvak 8">
            <a:extLst>
              <a:ext uri="{FF2B5EF4-FFF2-40B4-BE49-F238E27FC236}">
                <a16:creationId xmlns:a16="http://schemas.microsoft.com/office/drawing/2014/main" id="{253A400E-543B-BC9E-C9ED-53CC88A00E72}"/>
              </a:ext>
            </a:extLst>
          </p:cNvPr>
          <p:cNvSpPr txBox="1"/>
          <p:nvPr/>
        </p:nvSpPr>
        <p:spPr>
          <a:xfrm>
            <a:off x="2574471" y="3850252"/>
            <a:ext cx="7043057" cy="1477328"/>
          </a:xfrm>
          <a:prstGeom prst="rect">
            <a:avLst/>
          </a:prstGeom>
          <a:noFill/>
        </p:spPr>
        <p:txBody>
          <a:bodyPr wrap="square">
            <a:spAutoFit/>
          </a:bodyPr>
          <a:lstStyle/>
          <a:p>
            <a:pPr algn="ctr"/>
            <a:r>
              <a:rPr lang="nl-NL" dirty="0">
                <a:latin typeface="Oxygen" panose="02000503000000000000" pitchFamily="2" charset="0"/>
              </a:rPr>
              <a:t>Filippenzen 3:20-21</a:t>
            </a:r>
          </a:p>
          <a:p>
            <a:pPr algn="ctr"/>
            <a:r>
              <a:rPr lang="nl-NL" dirty="0">
                <a:latin typeface="Oxygen" panose="02000503000000000000" pitchFamily="2" charset="0"/>
              </a:rPr>
              <a:t>waaruit wij ook de Here Jezus Christus als verlosser verwachten, die ons vernederd lichaam veranderen zal, zodat het aan zijn verheerlijkt lichaam gelijkvormig wordt, naar de kracht, waarmee Hij ook alle dingen Zich kan onderwerpen. </a:t>
            </a:r>
          </a:p>
        </p:txBody>
      </p:sp>
    </p:spTree>
    <p:extLst>
      <p:ext uri="{BB962C8B-B14F-4D97-AF65-F5344CB8AC3E}">
        <p14:creationId xmlns:p14="http://schemas.microsoft.com/office/powerpoint/2010/main" val="32263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C6C2C5D-50BB-089E-AD8B-1C0BEFE0617F}"/>
              </a:ext>
            </a:extLst>
          </p:cNvPr>
          <p:cNvSpPr txBox="1"/>
          <p:nvPr/>
        </p:nvSpPr>
        <p:spPr>
          <a:xfrm>
            <a:off x="1055915" y="507164"/>
            <a:ext cx="10319656" cy="1200329"/>
          </a:xfrm>
          <a:prstGeom prst="rect">
            <a:avLst/>
          </a:prstGeom>
          <a:noFill/>
        </p:spPr>
        <p:txBody>
          <a:bodyPr wrap="square">
            <a:spAutoFit/>
          </a:bodyPr>
          <a:lstStyle/>
          <a:p>
            <a:pPr algn="ctr"/>
            <a:r>
              <a:rPr lang="nl-NL" sz="1800" b="0" i="0" u="none" strike="noStrike" baseline="0" dirty="0">
                <a:latin typeface="Oxygen" panose="02000503000000000000" pitchFamily="2" charset="0"/>
              </a:rPr>
              <a:t>Exodus 25:1</a:t>
            </a:r>
          </a:p>
          <a:p>
            <a:pPr algn="ctr"/>
            <a:r>
              <a:rPr lang="nl-NL" sz="1800" b="0" i="0" u="none" strike="noStrike" baseline="0" dirty="0">
                <a:latin typeface="Oxygen" panose="02000503000000000000" pitchFamily="2" charset="0"/>
              </a:rPr>
              <a:t>Zeg tot de Israëlieten, dat zij voor Mij een </a:t>
            </a:r>
            <a:r>
              <a:rPr lang="nl-NL" sz="1800" b="1" i="0" u="none" strike="noStrike" baseline="0" dirty="0">
                <a:latin typeface="Oxygen" panose="02000503000000000000" pitchFamily="2" charset="0"/>
              </a:rPr>
              <a:t>heffing</a:t>
            </a:r>
          </a:p>
          <a:p>
            <a:pPr algn="ctr"/>
            <a:r>
              <a:rPr lang="nl-NL" sz="1800" b="0" i="0" u="none" strike="noStrike" baseline="0" dirty="0">
                <a:latin typeface="Oxygen" panose="02000503000000000000" pitchFamily="2" charset="0"/>
              </a:rPr>
              <a:t>inzamelen; van iedere man, wiens hart hem dringt,</a:t>
            </a:r>
          </a:p>
          <a:p>
            <a:pPr algn="ctr"/>
            <a:r>
              <a:rPr lang="nl-NL" sz="1800" b="0" i="0" u="none" strike="noStrike" baseline="0" dirty="0">
                <a:latin typeface="Oxygen" panose="02000503000000000000" pitchFamily="2" charset="0"/>
              </a:rPr>
              <a:t>zult u voor Mij een </a:t>
            </a:r>
            <a:r>
              <a:rPr lang="nl-NL" sz="1800" b="1" i="0" u="none" strike="noStrike" baseline="0" dirty="0">
                <a:latin typeface="Oxygen" panose="02000503000000000000" pitchFamily="2" charset="0"/>
              </a:rPr>
              <a:t>heffing</a:t>
            </a:r>
            <a:r>
              <a:rPr lang="nl-NL" sz="1800" b="0" i="0" u="none" strike="noStrike" baseline="0" dirty="0">
                <a:latin typeface="Oxygen" panose="02000503000000000000" pitchFamily="2" charset="0"/>
              </a:rPr>
              <a:t> inzamelen.</a:t>
            </a:r>
            <a:endParaRPr lang="nl-NL" dirty="0">
              <a:latin typeface="Oxygen" panose="02000503000000000000" pitchFamily="2" charset="0"/>
            </a:endParaRPr>
          </a:p>
        </p:txBody>
      </p:sp>
      <p:sp>
        <p:nvSpPr>
          <p:cNvPr id="4" name="Tekstvak 3">
            <a:extLst>
              <a:ext uri="{FF2B5EF4-FFF2-40B4-BE49-F238E27FC236}">
                <a16:creationId xmlns:a16="http://schemas.microsoft.com/office/drawing/2014/main" id="{61813FBA-8C37-E960-20E8-1B5CEE6E57FE}"/>
              </a:ext>
            </a:extLst>
          </p:cNvPr>
          <p:cNvSpPr txBox="1"/>
          <p:nvPr/>
        </p:nvSpPr>
        <p:spPr>
          <a:xfrm>
            <a:off x="5299147" y="2264229"/>
            <a:ext cx="1593706" cy="523220"/>
          </a:xfrm>
          <a:prstGeom prst="rect">
            <a:avLst/>
          </a:prstGeom>
          <a:noFill/>
        </p:spPr>
        <p:txBody>
          <a:bodyPr wrap="none" rtlCol="0">
            <a:spAutoFit/>
          </a:bodyPr>
          <a:lstStyle/>
          <a:p>
            <a:r>
              <a:rPr lang="en-US" sz="2800" dirty="0" err="1">
                <a:latin typeface="Oxygen" panose="02000503000000000000" pitchFamily="2" charset="0"/>
              </a:rPr>
              <a:t>Terumah</a:t>
            </a:r>
            <a:endParaRPr lang="nl-NL" sz="2800" dirty="0">
              <a:latin typeface="Oxygen" panose="02000503000000000000" pitchFamily="2" charset="0"/>
            </a:endParaRPr>
          </a:p>
        </p:txBody>
      </p:sp>
      <p:sp>
        <p:nvSpPr>
          <p:cNvPr id="5" name="Tekstvak 4">
            <a:extLst>
              <a:ext uri="{FF2B5EF4-FFF2-40B4-BE49-F238E27FC236}">
                <a16:creationId xmlns:a16="http://schemas.microsoft.com/office/drawing/2014/main" id="{59C60BE9-45CB-29D5-761D-B67582445AA6}"/>
              </a:ext>
            </a:extLst>
          </p:cNvPr>
          <p:cNvSpPr txBox="1"/>
          <p:nvPr/>
        </p:nvSpPr>
        <p:spPr>
          <a:xfrm>
            <a:off x="5299147" y="3918857"/>
            <a:ext cx="5513048" cy="1384995"/>
          </a:xfrm>
          <a:prstGeom prst="rect">
            <a:avLst/>
          </a:prstGeom>
          <a:noFill/>
        </p:spPr>
        <p:txBody>
          <a:bodyPr wrap="none" rtlCol="0">
            <a:spAutoFit/>
          </a:bodyPr>
          <a:lstStyle/>
          <a:p>
            <a:pPr marL="457200" indent="-457200">
              <a:buFont typeface="Wingdings" panose="05000000000000000000" pitchFamily="2" charset="2"/>
              <a:buChar char="ü"/>
            </a:pPr>
            <a:r>
              <a:rPr lang="en-US" sz="2800" dirty="0">
                <a:latin typeface="Oxygen" panose="02000503000000000000" pitchFamily="2" charset="0"/>
              </a:rPr>
              <a:t>Apart </a:t>
            </a:r>
            <a:r>
              <a:rPr lang="en-US" sz="2800" dirty="0" err="1">
                <a:latin typeface="Oxygen" panose="02000503000000000000" pitchFamily="2" charset="0"/>
              </a:rPr>
              <a:t>zetten</a:t>
            </a:r>
            <a:endParaRPr lang="en-US" sz="2800" dirty="0">
              <a:latin typeface="Oxygen" panose="02000503000000000000" pitchFamily="2" charset="0"/>
            </a:endParaRPr>
          </a:p>
          <a:p>
            <a:endParaRPr lang="en-US" sz="2800" dirty="0">
              <a:latin typeface="Oxygen" panose="02000503000000000000" pitchFamily="2" charset="0"/>
            </a:endParaRPr>
          </a:p>
          <a:p>
            <a:pPr marL="457200" indent="-457200">
              <a:buFont typeface="Wingdings" panose="05000000000000000000" pitchFamily="2" charset="2"/>
              <a:buChar char="ü"/>
            </a:pPr>
            <a:r>
              <a:rPr lang="en-US" sz="2800" dirty="0">
                <a:latin typeface="Oxygen" panose="02000503000000000000" pitchFamily="2" charset="0"/>
              </a:rPr>
              <a:t>Rum = </a:t>
            </a:r>
            <a:r>
              <a:rPr lang="en-US" sz="2800" dirty="0" err="1">
                <a:latin typeface="Oxygen" panose="02000503000000000000" pitchFamily="2" charset="0"/>
              </a:rPr>
              <a:t>hoog</a:t>
            </a:r>
            <a:r>
              <a:rPr lang="en-US" sz="2800" dirty="0">
                <a:latin typeface="Oxygen" panose="02000503000000000000" pitchFamily="2" charset="0"/>
              </a:rPr>
              <a:t> </a:t>
            </a:r>
            <a:r>
              <a:rPr lang="en-US" sz="2800" dirty="0" err="1">
                <a:latin typeface="Oxygen" panose="02000503000000000000" pitchFamily="2" charset="0"/>
              </a:rPr>
              <a:t>zijn</a:t>
            </a:r>
            <a:r>
              <a:rPr lang="en-US" sz="2800" dirty="0">
                <a:latin typeface="Oxygen" panose="02000503000000000000" pitchFamily="2" charset="0"/>
              </a:rPr>
              <a:t>, </a:t>
            </a:r>
            <a:r>
              <a:rPr lang="en-US" sz="2800" dirty="0" err="1">
                <a:latin typeface="Oxygen" panose="02000503000000000000" pitchFamily="2" charset="0"/>
              </a:rPr>
              <a:t>verheven</a:t>
            </a:r>
            <a:r>
              <a:rPr lang="en-US" sz="2800" dirty="0">
                <a:latin typeface="Oxygen" panose="02000503000000000000" pitchFamily="2" charset="0"/>
              </a:rPr>
              <a:t> </a:t>
            </a:r>
            <a:r>
              <a:rPr lang="en-US" sz="2800" dirty="0" err="1">
                <a:latin typeface="Oxygen" panose="02000503000000000000" pitchFamily="2" charset="0"/>
              </a:rPr>
              <a:t>zijn</a:t>
            </a:r>
            <a:endParaRPr lang="nl-NL" sz="2800" dirty="0">
              <a:latin typeface="Oxygen" panose="02000503000000000000" pitchFamily="2" charset="0"/>
            </a:endParaRPr>
          </a:p>
        </p:txBody>
      </p:sp>
    </p:spTree>
    <p:extLst>
      <p:ext uri="{BB962C8B-B14F-4D97-AF65-F5344CB8AC3E}">
        <p14:creationId xmlns:p14="http://schemas.microsoft.com/office/powerpoint/2010/main" val="100571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F0903E2-1039-838E-27EA-CCB7DD08AA95}"/>
              </a:ext>
            </a:extLst>
          </p:cNvPr>
          <p:cNvGraphicFramePr>
            <a:graphicFrameLocks noGrp="1"/>
          </p:cNvGraphicFramePr>
          <p:nvPr>
            <p:extLst>
              <p:ext uri="{D42A27DB-BD31-4B8C-83A1-F6EECF244321}">
                <p14:modId xmlns:p14="http://schemas.microsoft.com/office/powerpoint/2010/main" val="1752889782"/>
              </p:ext>
            </p:extLst>
          </p:nvPr>
        </p:nvGraphicFramePr>
        <p:xfrm>
          <a:off x="1567543" y="2374294"/>
          <a:ext cx="9056913" cy="2883507"/>
        </p:xfrm>
        <a:graphic>
          <a:graphicData uri="http://schemas.openxmlformats.org/drawingml/2006/table">
            <a:tbl>
              <a:tblPr firstRow="1" bandRow="1">
                <a:tableStyleId>{5C22544A-7EE6-4342-B048-85BDC9FD1C3A}</a:tableStyleId>
              </a:tblPr>
              <a:tblGrid>
                <a:gridCol w="3018971">
                  <a:extLst>
                    <a:ext uri="{9D8B030D-6E8A-4147-A177-3AD203B41FA5}">
                      <a16:colId xmlns:a16="http://schemas.microsoft.com/office/drawing/2014/main" val="381646778"/>
                    </a:ext>
                  </a:extLst>
                </a:gridCol>
                <a:gridCol w="3018971">
                  <a:extLst>
                    <a:ext uri="{9D8B030D-6E8A-4147-A177-3AD203B41FA5}">
                      <a16:colId xmlns:a16="http://schemas.microsoft.com/office/drawing/2014/main" val="2656421753"/>
                    </a:ext>
                  </a:extLst>
                </a:gridCol>
                <a:gridCol w="3018971">
                  <a:extLst>
                    <a:ext uri="{9D8B030D-6E8A-4147-A177-3AD203B41FA5}">
                      <a16:colId xmlns:a16="http://schemas.microsoft.com/office/drawing/2014/main" val="3651480720"/>
                    </a:ext>
                  </a:extLst>
                </a:gridCol>
              </a:tblGrid>
              <a:tr h="961169">
                <a:tc>
                  <a:txBody>
                    <a:bodyPr/>
                    <a:lstStyle/>
                    <a:p>
                      <a:endParaRPr lang="en-US" sz="2400" dirty="0"/>
                    </a:p>
                    <a:p>
                      <a:pPr algn="ctr"/>
                      <a:r>
                        <a:rPr lang="en-US" sz="2400" dirty="0"/>
                        <a:t>Exodus 25:2</a:t>
                      </a:r>
                      <a:endParaRPr lang="nl-NL" sz="2400" dirty="0"/>
                    </a:p>
                  </a:txBody>
                  <a:tcPr/>
                </a:tc>
                <a:tc>
                  <a:txBody>
                    <a:bodyPr/>
                    <a:lstStyle/>
                    <a:p>
                      <a:endParaRPr lang="en-US" sz="2400" dirty="0"/>
                    </a:p>
                    <a:p>
                      <a:pPr algn="ctr"/>
                      <a:r>
                        <a:rPr lang="nl-NL" sz="2400" dirty="0"/>
                        <a:t>Exodus 35:21</a:t>
                      </a:r>
                    </a:p>
                  </a:txBody>
                  <a:tcPr/>
                </a:tc>
                <a:tc>
                  <a:txBody>
                    <a:bodyPr/>
                    <a:lstStyle/>
                    <a:p>
                      <a:endParaRPr lang="en-US" sz="2400" dirty="0"/>
                    </a:p>
                    <a:p>
                      <a:pPr algn="ctr"/>
                      <a:r>
                        <a:rPr lang="nl-NL" sz="2400" dirty="0"/>
                        <a:t>Exodus 35:29</a:t>
                      </a:r>
                    </a:p>
                  </a:txBody>
                  <a:tcPr/>
                </a:tc>
                <a:extLst>
                  <a:ext uri="{0D108BD9-81ED-4DB2-BD59-A6C34878D82A}">
                    <a16:rowId xmlns:a16="http://schemas.microsoft.com/office/drawing/2014/main" val="396537886"/>
                  </a:ext>
                </a:extLst>
              </a:tr>
              <a:tr h="961169">
                <a:tc>
                  <a:txBody>
                    <a:bodyPr/>
                    <a:lstStyle/>
                    <a:p>
                      <a:endParaRPr lang="en-US" sz="2400" dirty="0"/>
                    </a:p>
                    <a:p>
                      <a:pPr algn="ctr"/>
                      <a:r>
                        <a:rPr lang="nl-NL" sz="2400" dirty="0" err="1"/>
                        <a:t>Lebh</a:t>
                      </a:r>
                      <a:r>
                        <a:rPr lang="nl-NL" sz="2400" dirty="0"/>
                        <a:t> (Hart)</a:t>
                      </a:r>
                    </a:p>
                  </a:txBody>
                  <a:tcPr/>
                </a:tc>
                <a:tc>
                  <a:txBody>
                    <a:bodyPr/>
                    <a:lstStyle/>
                    <a:p>
                      <a:endParaRPr lang="en-US" sz="2400" dirty="0"/>
                    </a:p>
                    <a:p>
                      <a:pPr algn="ctr"/>
                      <a:r>
                        <a:rPr lang="nl-NL" sz="2400" dirty="0" err="1"/>
                        <a:t>Ruach</a:t>
                      </a:r>
                      <a:r>
                        <a:rPr lang="nl-NL" sz="2400" dirty="0"/>
                        <a:t> (Geest)</a:t>
                      </a:r>
                    </a:p>
                  </a:txBody>
                  <a:tcPr/>
                </a:tc>
                <a:tc>
                  <a:txBody>
                    <a:bodyPr/>
                    <a:lstStyle/>
                    <a:p>
                      <a:endParaRPr lang="en-US" sz="2400" dirty="0"/>
                    </a:p>
                    <a:p>
                      <a:pPr algn="ctr"/>
                      <a:r>
                        <a:rPr lang="nl-NL" sz="2400" dirty="0" err="1"/>
                        <a:t>Nedibhah</a:t>
                      </a:r>
                      <a:r>
                        <a:rPr lang="nl-NL" sz="2400" dirty="0"/>
                        <a:t> (Talent)</a:t>
                      </a:r>
                    </a:p>
                  </a:txBody>
                  <a:tcPr/>
                </a:tc>
                <a:extLst>
                  <a:ext uri="{0D108BD9-81ED-4DB2-BD59-A6C34878D82A}">
                    <a16:rowId xmlns:a16="http://schemas.microsoft.com/office/drawing/2014/main" val="962919447"/>
                  </a:ext>
                </a:extLst>
              </a:tr>
              <a:tr h="961169">
                <a:tc>
                  <a:txBody>
                    <a:bodyPr/>
                    <a:lstStyle/>
                    <a:p>
                      <a:pPr algn="ctr"/>
                      <a:endParaRPr lang="en-US" sz="2400" dirty="0"/>
                    </a:p>
                    <a:p>
                      <a:pPr algn="ctr"/>
                      <a:r>
                        <a:rPr lang="en-US" sz="2400" dirty="0" err="1"/>
                        <a:t>Financi</a:t>
                      </a:r>
                      <a:r>
                        <a:rPr lang="en-US" sz="2400" dirty="0" err="1">
                          <a:latin typeface="Calibri" panose="020F0502020204030204" pitchFamily="34" charset="0"/>
                          <a:cs typeface="Calibri" panose="020F0502020204030204" pitchFamily="34" charset="0"/>
                        </a:rPr>
                        <a:t>ë</a:t>
                      </a:r>
                      <a:r>
                        <a:rPr lang="en-US" sz="2400" dirty="0" err="1"/>
                        <a:t>le</a:t>
                      </a:r>
                      <a:r>
                        <a:rPr lang="en-US" sz="2400" dirty="0"/>
                        <a:t> </a:t>
                      </a:r>
                      <a:r>
                        <a:rPr lang="en-US" sz="2400" dirty="0" err="1"/>
                        <a:t>giften</a:t>
                      </a:r>
                      <a:endParaRPr lang="nl-NL" sz="2400" dirty="0"/>
                    </a:p>
                  </a:txBody>
                  <a:tcPr/>
                </a:tc>
                <a:tc>
                  <a:txBody>
                    <a:bodyPr/>
                    <a:lstStyle/>
                    <a:p>
                      <a:pPr algn="ctr"/>
                      <a:endParaRPr lang="en-US" sz="2400" dirty="0"/>
                    </a:p>
                    <a:p>
                      <a:pPr algn="ctr"/>
                      <a:r>
                        <a:rPr lang="en-US" sz="2400" dirty="0" err="1"/>
                        <a:t>Eredienst</a:t>
                      </a:r>
                      <a:endParaRPr lang="nl-NL" sz="2400" dirty="0"/>
                    </a:p>
                  </a:txBody>
                  <a:tcPr/>
                </a:tc>
                <a:tc>
                  <a:txBody>
                    <a:bodyPr/>
                    <a:lstStyle/>
                    <a:p>
                      <a:pPr algn="ctr"/>
                      <a:endParaRPr lang="en-US" sz="2400" dirty="0"/>
                    </a:p>
                    <a:p>
                      <a:pPr algn="ctr"/>
                      <a:r>
                        <a:rPr lang="en-US" sz="2400" dirty="0" err="1"/>
                        <a:t>Vrijwilliger</a:t>
                      </a:r>
                      <a:endParaRPr lang="nl-NL" sz="2400" dirty="0"/>
                    </a:p>
                  </a:txBody>
                  <a:tcPr/>
                </a:tc>
                <a:extLst>
                  <a:ext uri="{0D108BD9-81ED-4DB2-BD59-A6C34878D82A}">
                    <a16:rowId xmlns:a16="http://schemas.microsoft.com/office/drawing/2014/main" val="655557814"/>
                  </a:ext>
                </a:extLst>
              </a:tr>
            </a:tbl>
          </a:graphicData>
        </a:graphic>
      </p:graphicFrame>
      <p:pic>
        <p:nvPicPr>
          <p:cNvPr id="8" name="Afbeelding 7">
            <a:extLst>
              <a:ext uri="{FF2B5EF4-FFF2-40B4-BE49-F238E27FC236}">
                <a16:creationId xmlns:a16="http://schemas.microsoft.com/office/drawing/2014/main" id="{650EACAE-0CAC-C8F0-77E1-9A6F89E3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473" y="471331"/>
            <a:ext cx="8057053" cy="780527"/>
          </a:xfrm>
          <a:prstGeom prst="rect">
            <a:avLst/>
          </a:prstGeom>
        </p:spPr>
      </p:pic>
      <p:sp>
        <p:nvSpPr>
          <p:cNvPr id="9" name="Rechthoek 8">
            <a:extLst>
              <a:ext uri="{FF2B5EF4-FFF2-40B4-BE49-F238E27FC236}">
                <a16:creationId xmlns:a16="http://schemas.microsoft.com/office/drawing/2014/main" id="{803424A0-CDB9-48CD-7580-38072AC5C2C2}"/>
              </a:ext>
            </a:extLst>
          </p:cNvPr>
          <p:cNvSpPr/>
          <p:nvPr/>
        </p:nvSpPr>
        <p:spPr>
          <a:xfrm>
            <a:off x="6455229" y="566057"/>
            <a:ext cx="1077685" cy="5987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65939945-DC75-63E1-109C-9BFD1F2E4F70}"/>
              </a:ext>
            </a:extLst>
          </p:cNvPr>
          <p:cNvSpPr txBox="1"/>
          <p:nvPr/>
        </p:nvSpPr>
        <p:spPr>
          <a:xfrm>
            <a:off x="5206402" y="1499363"/>
            <a:ext cx="1787669" cy="646331"/>
          </a:xfrm>
          <a:prstGeom prst="rect">
            <a:avLst/>
          </a:prstGeom>
          <a:noFill/>
        </p:spPr>
        <p:txBody>
          <a:bodyPr wrap="none" rtlCol="0">
            <a:spAutoFit/>
          </a:bodyPr>
          <a:lstStyle/>
          <a:p>
            <a:r>
              <a:rPr lang="en-US" sz="3600" b="1" dirty="0">
                <a:latin typeface="Oxygen" panose="02000503000000000000" pitchFamily="2" charset="0"/>
              </a:rPr>
              <a:t>NADAV</a:t>
            </a:r>
            <a:endParaRPr lang="nl-NL" sz="3600" b="1" dirty="0">
              <a:latin typeface="Oxygen" panose="02000503000000000000" pitchFamily="2" charset="0"/>
            </a:endParaRPr>
          </a:p>
        </p:txBody>
      </p:sp>
    </p:spTree>
    <p:extLst>
      <p:ext uri="{BB962C8B-B14F-4D97-AF65-F5344CB8AC3E}">
        <p14:creationId xmlns:p14="http://schemas.microsoft.com/office/powerpoint/2010/main" val="216298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1A598A5-280C-626C-C694-447DEE1A7D48}"/>
              </a:ext>
            </a:extLst>
          </p:cNvPr>
          <p:cNvSpPr txBox="1"/>
          <p:nvPr/>
        </p:nvSpPr>
        <p:spPr>
          <a:xfrm>
            <a:off x="658586" y="3429000"/>
            <a:ext cx="10874828" cy="1569660"/>
          </a:xfrm>
          <a:prstGeom prst="rect">
            <a:avLst/>
          </a:prstGeom>
          <a:noFill/>
        </p:spPr>
        <p:txBody>
          <a:bodyPr wrap="square">
            <a:spAutoFit/>
          </a:bodyPr>
          <a:lstStyle/>
          <a:p>
            <a:pPr algn="ctr"/>
            <a:r>
              <a:rPr lang="nl-NL" sz="3200" b="0" i="0" u="none" strike="noStrike" baseline="0" dirty="0">
                <a:latin typeface="Oxygen" panose="02000503000000000000" pitchFamily="2" charset="0"/>
              </a:rPr>
              <a:t>Psalm 119:108</a:t>
            </a:r>
          </a:p>
          <a:p>
            <a:pPr algn="ctr"/>
            <a:r>
              <a:rPr lang="nl-NL" sz="3200" b="0" i="0" u="none" strike="noStrike" baseline="0" dirty="0">
                <a:latin typeface="Oxygen" panose="02000503000000000000" pitchFamily="2" charset="0"/>
              </a:rPr>
              <a:t>Heb welbehagen, Here, in de vrijwillige offers (</a:t>
            </a:r>
            <a:r>
              <a:rPr lang="nl-NL" sz="3200" b="0" i="0" u="none" strike="noStrike" baseline="0" dirty="0" err="1">
                <a:latin typeface="Oxygen" panose="02000503000000000000" pitchFamily="2" charset="0"/>
              </a:rPr>
              <a:t>nidvoth</a:t>
            </a:r>
            <a:r>
              <a:rPr lang="nl-NL" sz="3200" b="0" i="0" u="none" strike="noStrike" baseline="0" dirty="0">
                <a:latin typeface="Oxygen" panose="02000503000000000000" pitchFamily="2" charset="0"/>
              </a:rPr>
              <a:t>) van mijn mond, en leer mij uw verordeningen.</a:t>
            </a:r>
            <a:endParaRPr lang="nl-NL" sz="3200" dirty="0">
              <a:latin typeface="Oxygen" panose="02000503000000000000" pitchFamily="2" charset="0"/>
            </a:endParaRPr>
          </a:p>
        </p:txBody>
      </p:sp>
      <p:sp>
        <p:nvSpPr>
          <p:cNvPr id="4" name="Tekstvak 3">
            <a:extLst>
              <a:ext uri="{FF2B5EF4-FFF2-40B4-BE49-F238E27FC236}">
                <a16:creationId xmlns:a16="http://schemas.microsoft.com/office/drawing/2014/main" id="{CFEA9588-F0CF-36E8-6311-D4104CC26BD8}"/>
              </a:ext>
            </a:extLst>
          </p:cNvPr>
          <p:cNvSpPr txBox="1"/>
          <p:nvPr/>
        </p:nvSpPr>
        <p:spPr>
          <a:xfrm>
            <a:off x="5202165" y="1205448"/>
            <a:ext cx="1787669" cy="646331"/>
          </a:xfrm>
          <a:prstGeom prst="rect">
            <a:avLst/>
          </a:prstGeom>
          <a:noFill/>
        </p:spPr>
        <p:txBody>
          <a:bodyPr wrap="none" rtlCol="0">
            <a:spAutoFit/>
          </a:bodyPr>
          <a:lstStyle/>
          <a:p>
            <a:r>
              <a:rPr lang="en-US" sz="3600" b="1" dirty="0">
                <a:latin typeface="Oxygen" panose="02000503000000000000" pitchFamily="2" charset="0"/>
              </a:rPr>
              <a:t>NADAV</a:t>
            </a:r>
            <a:endParaRPr lang="nl-NL" sz="3600" b="1" dirty="0">
              <a:latin typeface="Oxygen" panose="02000503000000000000" pitchFamily="2" charset="0"/>
            </a:endParaRPr>
          </a:p>
        </p:txBody>
      </p:sp>
    </p:spTree>
    <p:extLst>
      <p:ext uri="{BB962C8B-B14F-4D97-AF65-F5344CB8AC3E}">
        <p14:creationId xmlns:p14="http://schemas.microsoft.com/office/powerpoint/2010/main" val="18842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2085ABB-A25C-CD4E-D32F-BAA9C07E330C}"/>
              </a:ext>
            </a:extLst>
          </p:cNvPr>
          <p:cNvSpPr txBox="1"/>
          <p:nvPr/>
        </p:nvSpPr>
        <p:spPr>
          <a:xfrm>
            <a:off x="3173918" y="1548882"/>
            <a:ext cx="5844164" cy="3139321"/>
          </a:xfrm>
          <a:prstGeom prst="rect">
            <a:avLst/>
          </a:prstGeom>
          <a:noFill/>
        </p:spPr>
        <p:txBody>
          <a:bodyPr wrap="none" rtlCol="0">
            <a:spAutoFit/>
          </a:bodyPr>
          <a:lstStyle/>
          <a:p>
            <a:pPr marL="285750" indent="-285750">
              <a:buFont typeface="Wingdings" panose="05000000000000000000" pitchFamily="2" charset="2"/>
              <a:buChar char="ü"/>
            </a:pPr>
            <a:r>
              <a:rPr lang="en-US" sz="3600" dirty="0"/>
              <a:t>Exodus 25:1  -  Exodus 27:19</a:t>
            </a:r>
          </a:p>
          <a:p>
            <a:endParaRPr lang="en-US" sz="3600" dirty="0"/>
          </a:p>
          <a:p>
            <a:pPr marL="285750" indent="-285750">
              <a:buFont typeface="Wingdings" panose="05000000000000000000" pitchFamily="2" charset="2"/>
              <a:buChar char="ü"/>
            </a:pPr>
            <a:r>
              <a:rPr lang="en-US" sz="3600" dirty="0"/>
              <a:t>2 </a:t>
            </a:r>
            <a:r>
              <a:rPr lang="en-US" sz="3600" dirty="0" err="1"/>
              <a:t>Koningen</a:t>
            </a:r>
            <a:r>
              <a:rPr lang="en-US" sz="3600" dirty="0"/>
              <a:t> 11:21-12:16</a:t>
            </a:r>
          </a:p>
          <a:p>
            <a:endParaRPr lang="en-US" sz="3600" dirty="0"/>
          </a:p>
          <a:p>
            <a:pPr marL="285750" indent="-285750">
              <a:buFont typeface="Wingdings" panose="05000000000000000000" pitchFamily="2" charset="2"/>
              <a:buChar char="ü"/>
            </a:pPr>
            <a:r>
              <a:rPr lang="en-US" sz="3600" dirty="0"/>
              <a:t>Mattheus 17:22-27</a:t>
            </a:r>
          </a:p>
          <a:p>
            <a:endParaRPr lang="nl-NL" dirty="0"/>
          </a:p>
        </p:txBody>
      </p:sp>
    </p:spTree>
    <p:extLst>
      <p:ext uri="{BB962C8B-B14F-4D97-AF65-F5344CB8AC3E}">
        <p14:creationId xmlns:p14="http://schemas.microsoft.com/office/powerpoint/2010/main" val="386000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A0609F3-F46F-299D-3056-D78EDD98EC24}"/>
              </a:ext>
            </a:extLst>
          </p:cNvPr>
          <p:cNvSpPr txBox="1"/>
          <p:nvPr/>
        </p:nvSpPr>
        <p:spPr>
          <a:xfrm>
            <a:off x="7276766" y="1720840"/>
            <a:ext cx="3342582" cy="3416320"/>
          </a:xfrm>
          <a:prstGeom prst="rect">
            <a:avLst/>
          </a:prstGeom>
          <a:noFill/>
        </p:spPr>
        <p:txBody>
          <a:bodyPr wrap="none" rtlCol="0">
            <a:spAutoFit/>
          </a:bodyPr>
          <a:lstStyle/>
          <a:p>
            <a:pPr marL="285750" indent="-285750">
              <a:buFont typeface="Courier New" panose="02070309020205020404" pitchFamily="49" charset="0"/>
              <a:buChar char="o"/>
            </a:pPr>
            <a:r>
              <a:rPr lang="en-US" sz="2400" dirty="0">
                <a:latin typeface="Oxygen" panose="02000503000000000000" pitchFamily="2" charset="0"/>
              </a:rPr>
              <a:t> De Ark</a:t>
            </a:r>
          </a:p>
          <a:p>
            <a:pPr marL="285750" indent="-285750">
              <a:buFont typeface="Courier New" panose="02070309020205020404" pitchFamily="49" charset="0"/>
              <a:buChar char="o"/>
            </a:pPr>
            <a:endParaRPr lang="en-US" sz="2400" dirty="0">
              <a:latin typeface="Oxygen" panose="02000503000000000000" pitchFamily="2" charset="0"/>
            </a:endParaRPr>
          </a:p>
          <a:p>
            <a:pPr marL="285750" indent="-285750">
              <a:buFont typeface="Courier New" panose="02070309020205020404" pitchFamily="49" charset="0"/>
              <a:buChar char="o"/>
            </a:pPr>
            <a:r>
              <a:rPr lang="en-US" sz="2400" dirty="0">
                <a:latin typeface="Oxygen" panose="02000503000000000000" pitchFamily="2" charset="0"/>
              </a:rPr>
              <a:t>De Menorah</a:t>
            </a:r>
          </a:p>
          <a:p>
            <a:pPr marL="285750" indent="-285750">
              <a:buFont typeface="Courier New" panose="02070309020205020404" pitchFamily="49" charset="0"/>
              <a:buChar char="o"/>
            </a:pPr>
            <a:endParaRPr lang="en-US" sz="2400" dirty="0">
              <a:latin typeface="Oxygen" panose="02000503000000000000" pitchFamily="2" charset="0"/>
            </a:endParaRPr>
          </a:p>
          <a:p>
            <a:pPr marL="285750" indent="-285750">
              <a:buFont typeface="Courier New" panose="02070309020205020404" pitchFamily="49" charset="0"/>
              <a:buChar char="o"/>
            </a:pPr>
            <a:r>
              <a:rPr lang="en-US" sz="2400" dirty="0">
                <a:latin typeface="Oxygen" panose="02000503000000000000" pitchFamily="2" charset="0"/>
              </a:rPr>
              <a:t>De </a:t>
            </a:r>
            <a:r>
              <a:rPr lang="en-US" sz="2400" dirty="0" err="1">
                <a:latin typeface="Oxygen" panose="02000503000000000000" pitchFamily="2" charset="0"/>
              </a:rPr>
              <a:t>Tabernakel</a:t>
            </a:r>
            <a:endParaRPr lang="en-US" sz="2400" dirty="0">
              <a:latin typeface="Oxygen" panose="02000503000000000000" pitchFamily="2" charset="0"/>
            </a:endParaRPr>
          </a:p>
          <a:p>
            <a:pPr marL="285750" indent="-285750">
              <a:buFont typeface="Courier New" panose="02070309020205020404" pitchFamily="49" charset="0"/>
              <a:buChar char="o"/>
            </a:pPr>
            <a:endParaRPr lang="en-US" sz="2400" dirty="0">
              <a:latin typeface="Oxygen" panose="02000503000000000000" pitchFamily="2" charset="0"/>
            </a:endParaRPr>
          </a:p>
          <a:p>
            <a:pPr marL="285750" indent="-285750">
              <a:buFont typeface="Courier New" panose="02070309020205020404" pitchFamily="49" charset="0"/>
              <a:buChar char="o"/>
            </a:pPr>
            <a:r>
              <a:rPr lang="en-US" sz="2400" dirty="0">
                <a:latin typeface="Oxygen" panose="02000503000000000000" pitchFamily="2" charset="0"/>
              </a:rPr>
              <a:t>Het </a:t>
            </a:r>
            <a:r>
              <a:rPr lang="en-US" sz="2400" dirty="0" err="1">
                <a:latin typeface="Oxygen" panose="02000503000000000000" pitchFamily="2" charset="0"/>
              </a:rPr>
              <a:t>Brandofferaltaar</a:t>
            </a:r>
            <a:endParaRPr lang="en-US" sz="2400" dirty="0">
              <a:latin typeface="Oxygen" panose="02000503000000000000" pitchFamily="2" charset="0"/>
            </a:endParaRPr>
          </a:p>
          <a:p>
            <a:pPr marL="285750" indent="-285750">
              <a:buFont typeface="Courier New" panose="02070309020205020404" pitchFamily="49" charset="0"/>
              <a:buChar char="o"/>
            </a:pPr>
            <a:endParaRPr lang="en-US" sz="2400" dirty="0">
              <a:latin typeface="Oxygen" panose="02000503000000000000" pitchFamily="2" charset="0"/>
            </a:endParaRPr>
          </a:p>
          <a:p>
            <a:pPr marL="285750" indent="-285750">
              <a:buFont typeface="Courier New" panose="02070309020205020404" pitchFamily="49" charset="0"/>
              <a:buChar char="o"/>
            </a:pPr>
            <a:r>
              <a:rPr lang="en-US" sz="2400" dirty="0">
                <a:latin typeface="Oxygen" panose="02000503000000000000" pitchFamily="2" charset="0"/>
              </a:rPr>
              <a:t>De </a:t>
            </a:r>
            <a:r>
              <a:rPr lang="en-US" sz="2400" dirty="0" err="1">
                <a:latin typeface="Oxygen" panose="02000503000000000000" pitchFamily="2" charset="0"/>
              </a:rPr>
              <a:t>Voorhof</a:t>
            </a:r>
            <a:endParaRPr lang="nl-NL" sz="2400" dirty="0">
              <a:latin typeface="Oxygen" panose="02000503000000000000" pitchFamily="2" charset="0"/>
            </a:endParaRPr>
          </a:p>
        </p:txBody>
      </p:sp>
      <p:pic>
        <p:nvPicPr>
          <p:cNvPr id="4" name="Afbeelding 3">
            <a:extLst>
              <a:ext uri="{FF2B5EF4-FFF2-40B4-BE49-F238E27FC236}">
                <a16:creationId xmlns:a16="http://schemas.microsoft.com/office/drawing/2014/main" id="{905AB0C1-B97A-80BE-287A-862744DE1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58" y="979714"/>
            <a:ext cx="7171508" cy="4898571"/>
          </a:xfrm>
          <a:prstGeom prst="rect">
            <a:avLst/>
          </a:prstGeom>
        </p:spPr>
      </p:pic>
    </p:spTree>
    <p:extLst>
      <p:ext uri="{BB962C8B-B14F-4D97-AF65-F5344CB8AC3E}">
        <p14:creationId xmlns:p14="http://schemas.microsoft.com/office/powerpoint/2010/main" val="40595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1ED3556-5BF0-D634-3618-77BA6B5F5193}"/>
              </a:ext>
            </a:extLst>
          </p:cNvPr>
          <p:cNvSpPr txBox="1"/>
          <p:nvPr/>
        </p:nvSpPr>
        <p:spPr>
          <a:xfrm>
            <a:off x="1248747" y="1012954"/>
            <a:ext cx="9745824" cy="4401205"/>
          </a:xfrm>
          <a:prstGeom prst="rect">
            <a:avLst/>
          </a:prstGeom>
          <a:noFill/>
        </p:spPr>
        <p:txBody>
          <a:bodyPr wrap="square">
            <a:spAutoFit/>
          </a:bodyPr>
          <a:lstStyle/>
          <a:p>
            <a:pPr algn="just"/>
            <a:r>
              <a:rPr lang="nl-NL" sz="2800" dirty="0"/>
              <a:t>De Heer zei tegen Mozes: Zeg tegen de Israëlieten dat ze voor Mij een geschenk (</a:t>
            </a:r>
            <a:r>
              <a:rPr lang="nl-NL" sz="2800" b="1" dirty="0" err="1"/>
              <a:t>terumah</a:t>
            </a:r>
            <a:r>
              <a:rPr lang="nl-NL" sz="2800" dirty="0"/>
              <a:t>) moeten verzamelen. Iedereen die Mij graag iets wil geven, moet dat naar jou brengen. Dit is wat je moet verzamelen: goud, zilver en koper. Blauwe, paarse en rode stof. Fijn linnen en geitenhaar. Rood geverfde schapenvachten, dun leer en acaciahout. Olijfolie voor het licht en specerijen voor de zalfolie en de wierook-offers. Edelstenen voor het priesterschort en voor de borsttas </a:t>
            </a:r>
            <a:r>
              <a:rPr lang="nl-NL" sz="2800" dirty="0">
                <a:effectLst/>
              </a:rPr>
              <a:t>van de hogepriester</a:t>
            </a:r>
            <a:r>
              <a:rPr lang="nl-NL" sz="2800" dirty="0"/>
              <a:t>. Laat de mensen voor Mij een heiligdom maken. Daarin zal Ik bij hen wonen. </a:t>
            </a:r>
          </a:p>
          <a:p>
            <a:pPr algn="just"/>
            <a:r>
              <a:rPr lang="nl-NL" sz="2800" dirty="0"/>
              <a:t>(Exodus 25:1-8, </a:t>
            </a:r>
            <a:r>
              <a:rPr lang="nl-NL" sz="2800" dirty="0" err="1"/>
              <a:t>BasisBijbel</a:t>
            </a:r>
            <a:r>
              <a:rPr lang="nl-NL" sz="2800" dirty="0"/>
              <a:t>)</a:t>
            </a:r>
          </a:p>
        </p:txBody>
      </p:sp>
    </p:spTree>
    <p:extLst>
      <p:ext uri="{BB962C8B-B14F-4D97-AF65-F5344CB8AC3E}">
        <p14:creationId xmlns:p14="http://schemas.microsoft.com/office/powerpoint/2010/main" val="294763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CC467D9-759E-CC4B-C091-252B5C0B8E23}"/>
              </a:ext>
            </a:extLst>
          </p:cNvPr>
          <p:cNvSpPr txBox="1"/>
          <p:nvPr/>
        </p:nvSpPr>
        <p:spPr>
          <a:xfrm>
            <a:off x="992155" y="980009"/>
            <a:ext cx="10207690" cy="461665"/>
          </a:xfrm>
          <a:prstGeom prst="rect">
            <a:avLst/>
          </a:prstGeom>
          <a:noFill/>
        </p:spPr>
        <p:txBody>
          <a:bodyPr wrap="square">
            <a:spAutoFit/>
          </a:bodyPr>
          <a:lstStyle/>
          <a:p>
            <a:pPr algn="l"/>
            <a:r>
              <a:rPr lang="nl-NL" sz="2400" b="0" i="0" u="none" strike="noStrike" baseline="0" dirty="0">
                <a:latin typeface="StoneSans"/>
              </a:rPr>
              <a:t>En zij zullen Mij een heiligdom (</a:t>
            </a:r>
            <a:r>
              <a:rPr lang="nl-NL" sz="2400" b="0" i="0" u="none" strike="noStrike" baseline="0" dirty="0" err="1">
                <a:latin typeface="StoneSans"/>
              </a:rPr>
              <a:t>Miqdash</a:t>
            </a:r>
            <a:r>
              <a:rPr lang="nl-NL" sz="2400" b="0" i="0" u="none" strike="noStrike" baseline="0" dirty="0">
                <a:latin typeface="StoneSans"/>
              </a:rPr>
              <a:t>) maken, en Ik zal in hun midden wonen.</a:t>
            </a:r>
            <a:endParaRPr lang="nl-NL" sz="2400" dirty="0"/>
          </a:p>
        </p:txBody>
      </p:sp>
      <p:pic>
        <p:nvPicPr>
          <p:cNvPr id="5" name="Afbeelding 4">
            <a:extLst>
              <a:ext uri="{FF2B5EF4-FFF2-40B4-BE49-F238E27FC236}">
                <a16:creationId xmlns:a16="http://schemas.microsoft.com/office/drawing/2014/main" id="{2CB120EE-E50A-7213-5B1B-F9EB7F549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949" y="1524000"/>
            <a:ext cx="8346102" cy="1136490"/>
          </a:xfrm>
          <a:prstGeom prst="rect">
            <a:avLst/>
          </a:prstGeom>
        </p:spPr>
      </p:pic>
      <p:sp>
        <p:nvSpPr>
          <p:cNvPr id="6" name="Rechthoek 5">
            <a:extLst>
              <a:ext uri="{FF2B5EF4-FFF2-40B4-BE49-F238E27FC236}">
                <a16:creationId xmlns:a16="http://schemas.microsoft.com/office/drawing/2014/main" id="{E661EAAF-0DED-8DDC-EEA3-3FF54661C0B8}"/>
              </a:ext>
            </a:extLst>
          </p:cNvPr>
          <p:cNvSpPr/>
          <p:nvPr/>
        </p:nvSpPr>
        <p:spPr>
          <a:xfrm>
            <a:off x="4060371" y="1752600"/>
            <a:ext cx="2035629" cy="8273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met pijl 7">
            <a:extLst>
              <a:ext uri="{FF2B5EF4-FFF2-40B4-BE49-F238E27FC236}">
                <a16:creationId xmlns:a16="http://schemas.microsoft.com/office/drawing/2014/main" id="{BD4B0B2D-E37E-787A-CA29-4756BFF55BF6}"/>
              </a:ext>
            </a:extLst>
          </p:cNvPr>
          <p:cNvCxnSpPr>
            <a:stCxn id="6" idx="2"/>
          </p:cNvCxnSpPr>
          <p:nvPr/>
        </p:nvCxnSpPr>
        <p:spPr>
          <a:xfrm flipH="1">
            <a:off x="5072743" y="2579914"/>
            <a:ext cx="5443" cy="9797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6F498A9-90AD-A051-DB17-7FAA42659FA8}"/>
              </a:ext>
            </a:extLst>
          </p:cNvPr>
          <p:cNvSpPr txBox="1"/>
          <p:nvPr/>
        </p:nvSpPr>
        <p:spPr>
          <a:xfrm>
            <a:off x="1304211" y="3612736"/>
            <a:ext cx="7511415" cy="1077218"/>
          </a:xfrm>
          <a:prstGeom prst="rect">
            <a:avLst/>
          </a:prstGeom>
          <a:noFill/>
        </p:spPr>
        <p:txBody>
          <a:bodyPr wrap="none" rtlCol="0">
            <a:spAutoFit/>
          </a:bodyPr>
          <a:lstStyle/>
          <a:p>
            <a:r>
              <a:rPr lang="en-US" sz="3200" b="1" dirty="0" err="1"/>
              <a:t>Shachan</a:t>
            </a:r>
            <a:r>
              <a:rPr lang="en-US" sz="3200" b="1" dirty="0"/>
              <a:t> = </a:t>
            </a:r>
            <a:r>
              <a:rPr lang="en-US" sz="3200" b="1" dirty="0" err="1"/>
              <a:t>wonen</a:t>
            </a:r>
            <a:r>
              <a:rPr lang="en-US" sz="3200" b="1" dirty="0"/>
              <a:t>, </a:t>
            </a:r>
            <a:r>
              <a:rPr lang="en-US" sz="3200" b="1" dirty="0" err="1"/>
              <a:t>tabernakelen</a:t>
            </a:r>
            <a:r>
              <a:rPr lang="en-US" sz="3200" b="1" dirty="0"/>
              <a:t>, </a:t>
            </a:r>
            <a:r>
              <a:rPr lang="en-US" sz="3200" b="1" dirty="0" err="1"/>
              <a:t>verblijven</a:t>
            </a:r>
            <a:endParaRPr lang="en-US" sz="3200" b="1" dirty="0"/>
          </a:p>
          <a:p>
            <a:r>
              <a:rPr lang="en-US" sz="3200" b="1" dirty="0"/>
              <a:t>(</a:t>
            </a:r>
            <a:r>
              <a:rPr lang="en-US" sz="3200" b="1" dirty="0" err="1"/>
              <a:t>Shacheen</a:t>
            </a:r>
            <a:r>
              <a:rPr lang="en-US" sz="3200" b="1" dirty="0"/>
              <a:t>, Shechinah)</a:t>
            </a:r>
          </a:p>
        </p:txBody>
      </p:sp>
    </p:spTree>
    <p:extLst>
      <p:ext uri="{BB962C8B-B14F-4D97-AF65-F5344CB8AC3E}">
        <p14:creationId xmlns:p14="http://schemas.microsoft.com/office/powerpoint/2010/main" val="31722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336BE9C-1840-C931-3DF5-07579FAB6C05}"/>
              </a:ext>
            </a:extLst>
          </p:cNvPr>
          <p:cNvSpPr txBox="1"/>
          <p:nvPr/>
        </p:nvSpPr>
        <p:spPr>
          <a:xfrm>
            <a:off x="3160773" y="3075057"/>
            <a:ext cx="5870453" cy="707886"/>
          </a:xfrm>
          <a:prstGeom prst="rect">
            <a:avLst/>
          </a:prstGeom>
          <a:noFill/>
        </p:spPr>
        <p:txBody>
          <a:bodyPr wrap="none" rtlCol="0">
            <a:spAutoFit/>
          </a:bodyPr>
          <a:lstStyle/>
          <a:p>
            <a:r>
              <a:rPr lang="en-US" sz="4000" b="1" dirty="0"/>
              <a:t>Ruach = wind, </a:t>
            </a:r>
            <a:r>
              <a:rPr lang="en-US" sz="4000" b="1" dirty="0" err="1"/>
              <a:t>adem</a:t>
            </a:r>
            <a:r>
              <a:rPr lang="en-US" sz="4000" b="1" dirty="0"/>
              <a:t>, </a:t>
            </a:r>
            <a:r>
              <a:rPr lang="en-US" sz="4000" b="1" dirty="0" err="1"/>
              <a:t>geest</a:t>
            </a:r>
            <a:endParaRPr lang="nl-NL" sz="4000" b="1" dirty="0"/>
          </a:p>
        </p:txBody>
      </p:sp>
      <p:pic>
        <p:nvPicPr>
          <p:cNvPr id="4" name="Afbeelding 3">
            <a:extLst>
              <a:ext uri="{FF2B5EF4-FFF2-40B4-BE49-F238E27FC236}">
                <a16:creationId xmlns:a16="http://schemas.microsoft.com/office/drawing/2014/main" id="{50C34793-B88C-998D-7FC2-4C19AD3B3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507" y="929622"/>
            <a:ext cx="8184986" cy="888293"/>
          </a:xfrm>
          <a:prstGeom prst="rect">
            <a:avLst/>
          </a:prstGeom>
        </p:spPr>
      </p:pic>
      <p:sp>
        <p:nvSpPr>
          <p:cNvPr id="5" name="Rechthoek 4">
            <a:extLst>
              <a:ext uri="{FF2B5EF4-FFF2-40B4-BE49-F238E27FC236}">
                <a16:creationId xmlns:a16="http://schemas.microsoft.com/office/drawing/2014/main" id="{86D8D411-051A-CAFD-B12F-C47828D4CC0C}"/>
              </a:ext>
            </a:extLst>
          </p:cNvPr>
          <p:cNvSpPr/>
          <p:nvPr/>
        </p:nvSpPr>
        <p:spPr>
          <a:xfrm>
            <a:off x="8828315" y="929622"/>
            <a:ext cx="1240972" cy="88829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a:extLst>
              <a:ext uri="{FF2B5EF4-FFF2-40B4-BE49-F238E27FC236}">
                <a16:creationId xmlns:a16="http://schemas.microsoft.com/office/drawing/2014/main" id="{E3CA6C96-B65B-7A8A-4329-7B27EBCC7DC2}"/>
              </a:ext>
            </a:extLst>
          </p:cNvPr>
          <p:cNvCxnSpPr/>
          <p:nvPr/>
        </p:nvCxnSpPr>
        <p:spPr>
          <a:xfrm flipH="1">
            <a:off x="4016829" y="1817915"/>
            <a:ext cx="4811486" cy="12571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7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jl: omlaag 9">
            <a:extLst>
              <a:ext uri="{FF2B5EF4-FFF2-40B4-BE49-F238E27FC236}">
                <a16:creationId xmlns:a16="http://schemas.microsoft.com/office/drawing/2014/main" id="{8A0C50CB-18CC-0FDC-663A-7C347F2FC41E}"/>
              </a:ext>
            </a:extLst>
          </p:cNvPr>
          <p:cNvSpPr/>
          <p:nvPr/>
        </p:nvSpPr>
        <p:spPr>
          <a:xfrm>
            <a:off x="5660571" y="1556657"/>
            <a:ext cx="511629" cy="3603172"/>
          </a:xfrm>
          <a:prstGeom prst="down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E1CE9A49-184A-CEBA-AC90-92A844D4597E}"/>
              </a:ext>
            </a:extLst>
          </p:cNvPr>
          <p:cNvSpPr txBox="1"/>
          <p:nvPr/>
        </p:nvSpPr>
        <p:spPr>
          <a:xfrm>
            <a:off x="3048000" y="732749"/>
            <a:ext cx="5704114" cy="923330"/>
          </a:xfrm>
          <a:prstGeom prst="rect">
            <a:avLst/>
          </a:prstGeom>
          <a:noFill/>
        </p:spPr>
        <p:txBody>
          <a:bodyPr wrap="square">
            <a:spAutoFit/>
          </a:bodyPr>
          <a:lstStyle/>
          <a:p>
            <a:pPr algn="ctr"/>
            <a:r>
              <a:rPr lang="nl-NL" b="0" i="0" dirty="0">
                <a:solidFill>
                  <a:srgbClr val="0D0D0D"/>
                </a:solidFill>
                <a:effectLst/>
                <a:latin typeface="Oxygen" panose="02000503000000000000" pitchFamily="2" charset="0"/>
              </a:rPr>
              <a:t>Exodus 40:34</a:t>
            </a:r>
          </a:p>
          <a:p>
            <a:pPr algn="ctr"/>
            <a:r>
              <a:rPr lang="nl-NL" b="0" i="0" dirty="0">
                <a:solidFill>
                  <a:srgbClr val="0D0D0D"/>
                </a:solidFill>
                <a:effectLst/>
                <a:latin typeface="Oxygen" panose="02000503000000000000" pitchFamily="2" charset="0"/>
              </a:rPr>
              <a:t>Toen bedekte de wolk de tent van ontmoeting. De stralende </a:t>
            </a:r>
            <a:r>
              <a:rPr lang="nl-NL" b="1" i="0" dirty="0">
                <a:solidFill>
                  <a:srgbClr val="0D0D0D"/>
                </a:solidFill>
                <a:effectLst/>
                <a:latin typeface="Oxygen" panose="02000503000000000000" pitchFamily="2" charset="0"/>
              </a:rPr>
              <a:t>aanwezigheid van de Heer vulde</a:t>
            </a:r>
            <a:r>
              <a:rPr lang="nl-NL" b="0" i="0" dirty="0">
                <a:solidFill>
                  <a:srgbClr val="0D0D0D"/>
                </a:solidFill>
                <a:effectLst/>
                <a:latin typeface="Oxygen" panose="02000503000000000000" pitchFamily="2" charset="0"/>
              </a:rPr>
              <a:t> de tent. </a:t>
            </a:r>
            <a:endParaRPr lang="nl-NL" dirty="0"/>
          </a:p>
        </p:txBody>
      </p:sp>
      <p:sp>
        <p:nvSpPr>
          <p:cNvPr id="5" name="Tekstvak 4">
            <a:extLst>
              <a:ext uri="{FF2B5EF4-FFF2-40B4-BE49-F238E27FC236}">
                <a16:creationId xmlns:a16="http://schemas.microsoft.com/office/drawing/2014/main" id="{58CB0885-3C23-0BDF-DFF2-462827025B60}"/>
              </a:ext>
            </a:extLst>
          </p:cNvPr>
          <p:cNvSpPr txBox="1"/>
          <p:nvPr/>
        </p:nvSpPr>
        <p:spPr>
          <a:xfrm>
            <a:off x="996042" y="1967414"/>
            <a:ext cx="9808029" cy="1200329"/>
          </a:xfrm>
          <a:prstGeom prst="rect">
            <a:avLst/>
          </a:prstGeom>
          <a:noFill/>
        </p:spPr>
        <p:txBody>
          <a:bodyPr wrap="square">
            <a:spAutoFit/>
          </a:bodyPr>
          <a:lstStyle/>
          <a:p>
            <a:pPr algn="ctr"/>
            <a:r>
              <a:rPr lang="nl-NL" dirty="0">
                <a:latin typeface="Oxygen" panose="02000503000000000000" pitchFamily="2" charset="0"/>
              </a:rPr>
              <a:t>1 Koningen 8:10</a:t>
            </a:r>
          </a:p>
          <a:p>
            <a:pPr algn="ctr"/>
            <a:r>
              <a:rPr lang="nl-NL" dirty="0">
                <a:latin typeface="Oxygen" panose="02000503000000000000" pitchFamily="2" charset="0"/>
              </a:rPr>
              <a:t>Toen de priesters uit de heilige kamer kwamen, kwam er een wolk die de </a:t>
            </a:r>
            <a:r>
              <a:rPr lang="nl-NL" b="1" dirty="0">
                <a:latin typeface="Oxygen" panose="02000503000000000000" pitchFamily="2" charset="0"/>
              </a:rPr>
              <a:t>hele tempel van de Heer vulde</a:t>
            </a:r>
            <a:r>
              <a:rPr lang="nl-NL" dirty="0">
                <a:latin typeface="Oxygen" panose="02000503000000000000" pitchFamily="2" charset="0"/>
              </a:rPr>
              <a:t>.  De priesters konden door die wolk niet blijven staan om dienst te doen. Want in de wolk was de machtige </a:t>
            </a:r>
            <a:r>
              <a:rPr lang="nl-NL" b="1" dirty="0">
                <a:latin typeface="Oxygen" panose="02000503000000000000" pitchFamily="2" charset="0"/>
              </a:rPr>
              <a:t>aanwezigheid van de Heer</a:t>
            </a:r>
            <a:r>
              <a:rPr lang="nl-NL" dirty="0">
                <a:latin typeface="Oxygen" panose="02000503000000000000" pitchFamily="2" charset="0"/>
              </a:rPr>
              <a:t>. </a:t>
            </a:r>
            <a:r>
              <a:rPr lang="nl-NL" b="1" dirty="0">
                <a:latin typeface="Oxygen" panose="02000503000000000000" pitchFamily="2" charset="0"/>
              </a:rPr>
              <a:t>De hele tempel werd ermee gevuld</a:t>
            </a:r>
          </a:p>
        </p:txBody>
      </p:sp>
      <p:sp>
        <p:nvSpPr>
          <p:cNvPr id="7" name="Tekstvak 6">
            <a:extLst>
              <a:ext uri="{FF2B5EF4-FFF2-40B4-BE49-F238E27FC236}">
                <a16:creationId xmlns:a16="http://schemas.microsoft.com/office/drawing/2014/main" id="{2A06A887-72F5-9164-DF38-A670AE502E23}"/>
              </a:ext>
            </a:extLst>
          </p:cNvPr>
          <p:cNvSpPr txBox="1"/>
          <p:nvPr/>
        </p:nvSpPr>
        <p:spPr>
          <a:xfrm>
            <a:off x="1355270" y="3468078"/>
            <a:ext cx="9089571" cy="1200329"/>
          </a:xfrm>
          <a:prstGeom prst="rect">
            <a:avLst/>
          </a:prstGeom>
          <a:noFill/>
        </p:spPr>
        <p:txBody>
          <a:bodyPr wrap="square">
            <a:spAutoFit/>
          </a:bodyPr>
          <a:lstStyle/>
          <a:p>
            <a:pPr algn="ctr"/>
            <a:r>
              <a:rPr lang="nl-NL" b="0" i="0" dirty="0">
                <a:solidFill>
                  <a:srgbClr val="0D0D0D"/>
                </a:solidFill>
                <a:effectLst/>
                <a:latin typeface="Oxygen" panose="02000503000000000000" pitchFamily="2" charset="0"/>
              </a:rPr>
              <a:t>Jesaja 6:4</a:t>
            </a:r>
          </a:p>
          <a:p>
            <a:pPr algn="ctr"/>
            <a:r>
              <a:rPr lang="nl-NL" b="0" i="0" dirty="0">
                <a:solidFill>
                  <a:srgbClr val="0D0D0D"/>
                </a:solidFill>
                <a:effectLst/>
                <a:latin typeface="Oxygen" panose="02000503000000000000" pitchFamily="2" charset="0"/>
              </a:rPr>
              <a:t>En de engelen riepen tegen elkaar: "Heilig! Heilig! Heilig is de Heer van de hemelse legers! </a:t>
            </a:r>
            <a:r>
              <a:rPr lang="nl-NL" dirty="0">
                <a:latin typeface="Oxygen" panose="02000503000000000000" pitchFamily="2" charset="0"/>
              </a:rPr>
              <a:t>De aarde is vol van zijn schitterende macht en majesteit! Ze riepen zó luid, dat de deurposten </a:t>
            </a:r>
            <a:r>
              <a:rPr lang="nl-NL" i="1" dirty="0">
                <a:effectLst/>
                <a:latin typeface="Oxygen" panose="02000503000000000000" pitchFamily="2" charset="0"/>
              </a:rPr>
              <a:t>van de tempel</a:t>
            </a:r>
            <a:r>
              <a:rPr lang="nl-NL" dirty="0">
                <a:latin typeface="Oxygen" panose="02000503000000000000" pitchFamily="2" charset="0"/>
              </a:rPr>
              <a:t> ervan beefden. Ook was </a:t>
            </a:r>
            <a:r>
              <a:rPr lang="nl-NL" b="1" dirty="0">
                <a:latin typeface="Oxygen" panose="02000503000000000000" pitchFamily="2" charset="0"/>
              </a:rPr>
              <a:t>de tempel vol met rook</a:t>
            </a:r>
            <a:r>
              <a:rPr lang="nl-NL" dirty="0">
                <a:latin typeface="Oxygen" panose="02000503000000000000" pitchFamily="2" charset="0"/>
              </a:rPr>
              <a:t>.</a:t>
            </a:r>
          </a:p>
        </p:txBody>
      </p:sp>
      <p:sp>
        <p:nvSpPr>
          <p:cNvPr id="9" name="Tekstvak 8">
            <a:extLst>
              <a:ext uri="{FF2B5EF4-FFF2-40B4-BE49-F238E27FC236}">
                <a16:creationId xmlns:a16="http://schemas.microsoft.com/office/drawing/2014/main" id="{3E4BB86C-DAF3-C146-0E4C-4E07E3EAEB72}"/>
              </a:ext>
            </a:extLst>
          </p:cNvPr>
          <p:cNvSpPr txBox="1"/>
          <p:nvPr/>
        </p:nvSpPr>
        <p:spPr>
          <a:xfrm>
            <a:off x="1553935" y="5108806"/>
            <a:ext cx="8714012" cy="923330"/>
          </a:xfrm>
          <a:prstGeom prst="rect">
            <a:avLst/>
          </a:prstGeom>
          <a:noFill/>
        </p:spPr>
        <p:txBody>
          <a:bodyPr wrap="square">
            <a:spAutoFit/>
          </a:bodyPr>
          <a:lstStyle/>
          <a:p>
            <a:pPr algn="ctr"/>
            <a:r>
              <a:rPr lang="nl-NL" dirty="0">
                <a:latin typeface="Oxygen" panose="02000503000000000000" pitchFamily="2" charset="0"/>
              </a:rPr>
              <a:t>Handelingen 2:1-2</a:t>
            </a:r>
          </a:p>
          <a:p>
            <a:pPr algn="ctr"/>
            <a:r>
              <a:rPr lang="nl-NL" dirty="0">
                <a:latin typeface="Oxygen" panose="02000503000000000000" pitchFamily="2" charset="0"/>
              </a:rPr>
              <a:t>Op het Wekenfeest waren ze allemaal bij elkaar. </a:t>
            </a:r>
          </a:p>
          <a:p>
            <a:pPr algn="ctr"/>
            <a:r>
              <a:rPr lang="nl-NL" dirty="0">
                <a:latin typeface="Oxygen" panose="02000503000000000000" pitchFamily="2" charset="0"/>
              </a:rPr>
              <a:t>Plotseling was er een geluid alsof er een </a:t>
            </a:r>
            <a:r>
              <a:rPr lang="nl-NL" b="1" dirty="0">
                <a:latin typeface="Oxygen" panose="02000503000000000000" pitchFamily="2" charset="0"/>
              </a:rPr>
              <a:t>wind door het hele huis </a:t>
            </a:r>
            <a:r>
              <a:rPr lang="nl-NL" dirty="0">
                <a:latin typeface="Oxygen" panose="02000503000000000000" pitchFamily="2" charset="0"/>
              </a:rPr>
              <a:t>waaide</a:t>
            </a:r>
          </a:p>
        </p:txBody>
      </p:sp>
    </p:spTree>
    <p:extLst>
      <p:ext uri="{BB962C8B-B14F-4D97-AF65-F5344CB8AC3E}">
        <p14:creationId xmlns:p14="http://schemas.microsoft.com/office/powerpoint/2010/main" val="13472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1ED7885-5EC0-15C5-9FA3-21069B174BD4}"/>
              </a:ext>
            </a:extLst>
          </p:cNvPr>
          <p:cNvSpPr txBox="1"/>
          <p:nvPr/>
        </p:nvSpPr>
        <p:spPr>
          <a:xfrm>
            <a:off x="2100942" y="413658"/>
            <a:ext cx="7990115" cy="1754326"/>
          </a:xfrm>
          <a:prstGeom prst="rect">
            <a:avLst/>
          </a:prstGeom>
          <a:noFill/>
        </p:spPr>
        <p:txBody>
          <a:bodyPr wrap="square" rtlCol="0">
            <a:spAutoFit/>
          </a:bodyPr>
          <a:lstStyle/>
          <a:p>
            <a:pPr algn="ctr"/>
            <a:r>
              <a:rPr lang="nl-NL" dirty="0">
                <a:latin typeface="Oxygen" panose="02000503000000000000" pitchFamily="2" charset="0"/>
              </a:rPr>
              <a:t>Handelingen 2:1-2</a:t>
            </a:r>
          </a:p>
          <a:p>
            <a:pPr algn="ctr"/>
            <a:r>
              <a:rPr lang="nl-NL" dirty="0">
                <a:latin typeface="Oxygen" panose="02000503000000000000" pitchFamily="2" charset="0"/>
              </a:rPr>
              <a:t>Op het Wekenfeest waren ze allemaal bij elkaar. </a:t>
            </a:r>
          </a:p>
          <a:p>
            <a:pPr algn="ctr"/>
            <a:r>
              <a:rPr lang="nl-NL" dirty="0">
                <a:latin typeface="Oxygen" panose="02000503000000000000" pitchFamily="2" charset="0"/>
              </a:rPr>
              <a:t>Plotseling was er een geluid alsof er een </a:t>
            </a:r>
            <a:r>
              <a:rPr lang="nl-NL" b="1" dirty="0">
                <a:latin typeface="Oxygen" panose="02000503000000000000" pitchFamily="2" charset="0"/>
              </a:rPr>
              <a:t>wind door het hele huis </a:t>
            </a:r>
            <a:r>
              <a:rPr lang="nl-NL" dirty="0">
                <a:latin typeface="Oxygen" panose="02000503000000000000" pitchFamily="2" charset="0"/>
              </a:rPr>
              <a:t>waaide</a:t>
            </a:r>
          </a:p>
          <a:p>
            <a:pPr algn="ctr"/>
            <a:r>
              <a:rPr lang="nl-NL" dirty="0">
                <a:latin typeface="Oxygen" panose="02000503000000000000" pitchFamily="2" charset="0"/>
              </a:rPr>
              <a:t>En er waren een soort van vuurvlammen te zien. Dat vuur verdeelde zich en kwam op hen allemaal.  En </a:t>
            </a:r>
            <a:r>
              <a:rPr lang="nl-NL" b="1" dirty="0">
                <a:latin typeface="Oxygen" panose="02000503000000000000" pitchFamily="2" charset="0"/>
              </a:rPr>
              <a:t>ze werden allemaal vol van de Heilige Geest </a:t>
            </a:r>
            <a:r>
              <a:rPr lang="nl-NL" dirty="0">
                <a:latin typeface="Oxygen" panose="02000503000000000000" pitchFamily="2" charset="0"/>
              </a:rPr>
              <a:t>en begonnen allemaal in andere talen te spreken.</a:t>
            </a:r>
          </a:p>
        </p:txBody>
      </p:sp>
      <p:sp>
        <p:nvSpPr>
          <p:cNvPr id="4" name="Tekstvak 3">
            <a:extLst>
              <a:ext uri="{FF2B5EF4-FFF2-40B4-BE49-F238E27FC236}">
                <a16:creationId xmlns:a16="http://schemas.microsoft.com/office/drawing/2014/main" id="{31780854-125D-605F-D65C-71438C30BC32}"/>
              </a:ext>
            </a:extLst>
          </p:cNvPr>
          <p:cNvSpPr txBox="1"/>
          <p:nvPr/>
        </p:nvSpPr>
        <p:spPr>
          <a:xfrm>
            <a:off x="2971799" y="3489688"/>
            <a:ext cx="6096000" cy="1200329"/>
          </a:xfrm>
          <a:prstGeom prst="rect">
            <a:avLst/>
          </a:prstGeom>
          <a:noFill/>
        </p:spPr>
        <p:txBody>
          <a:bodyPr wrap="square">
            <a:spAutoFit/>
          </a:bodyPr>
          <a:lstStyle/>
          <a:p>
            <a:pPr algn="ctr"/>
            <a:r>
              <a:rPr lang="nl-NL" dirty="0">
                <a:latin typeface="Oxygen" panose="02000503000000000000" pitchFamily="2" charset="0"/>
              </a:rPr>
              <a:t>1 Korintiërs 6:19,20</a:t>
            </a:r>
          </a:p>
          <a:p>
            <a:pPr algn="ctr"/>
            <a:r>
              <a:rPr lang="nl-NL" dirty="0">
                <a:latin typeface="Oxygen" panose="02000503000000000000" pitchFamily="2" charset="0"/>
              </a:rPr>
              <a:t>Of weet u niet, dat </a:t>
            </a:r>
            <a:r>
              <a:rPr lang="nl-NL" b="1" dirty="0">
                <a:latin typeface="Oxygen" panose="02000503000000000000" pitchFamily="2" charset="0"/>
              </a:rPr>
              <a:t>uw lichaam een tempel is van</a:t>
            </a:r>
          </a:p>
          <a:p>
            <a:pPr algn="ctr"/>
            <a:r>
              <a:rPr lang="nl-NL" b="1" dirty="0">
                <a:latin typeface="Oxygen" panose="02000503000000000000" pitchFamily="2" charset="0"/>
              </a:rPr>
              <a:t>de Heilige Geest</a:t>
            </a:r>
            <a:r>
              <a:rPr lang="nl-NL" dirty="0">
                <a:latin typeface="Oxygen" panose="02000503000000000000" pitchFamily="2" charset="0"/>
              </a:rPr>
              <a:t>, die in u woont, die u van God</a:t>
            </a:r>
          </a:p>
          <a:p>
            <a:pPr algn="ctr"/>
            <a:r>
              <a:rPr lang="nl-NL" dirty="0">
                <a:latin typeface="Oxygen" panose="02000503000000000000" pitchFamily="2" charset="0"/>
              </a:rPr>
              <a:t>ontvangen hebt, en dat u niet van uzelf zijt?</a:t>
            </a:r>
          </a:p>
        </p:txBody>
      </p:sp>
    </p:spTree>
    <p:extLst>
      <p:ext uri="{BB962C8B-B14F-4D97-AF65-F5344CB8AC3E}">
        <p14:creationId xmlns:p14="http://schemas.microsoft.com/office/powerpoint/2010/main" val="6842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45FABC1-EFB8-EABC-3D1C-3BFA71F15110}"/>
              </a:ext>
            </a:extLst>
          </p:cNvPr>
          <p:cNvSpPr txBox="1"/>
          <p:nvPr/>
        </p:nvSpPr>
        <p:spPr>
          <a:xfrm>
            <a:off x="2596243" y="914792"/>
            <a:ext cx="6999514" cy="830997"/>
          </a:xfrm>
          <a:prstGeom prst="rect">
            <a:avLst/>
          </a:prstGeom>
          <a:noFill/>
        </p:spPr>
        <p:txBody>
          <a:bodyPr wrap="square">
            <a:spAutoFit/>
          </a:bodyPr>
          <a:lstStyle/>
          <a:p>
            <a:pPr algn="ctr"/>
            <a:r>
              <a:rPr lang="nl-NL" sz="2400" dirty="0">
                <a:latin typeface="Oxygen" panose="02000503000000000000" pitchFamily="2" charset="0"/>
              </a:rPr>
              <a:t>Hoor, Israël: de Here is onze God; de Here is een!</a:t>
            </a:r>
          </a:p>
          <a:p>
            <a:pPr algn="ctr"/>
            <a:r>
              <a:rPr lang="nl-NL" sz="2400" dirty="0">
                <a:latin typeface="Oxygen" panose="02000503000000000000" pitchFamily="2" charset="0"/>
              </a:rPr>
              <a:t>(Deuteronomium 6:4)</a:t>
            </a:r>
          </a:p>
        </p:txBody>
      </p:sp>
      <p:pic>
        <p:nvPicPr>
          <p:cNvPr id="5" name="Afbeelding 4">
            <a:extLst>
              <a:ext uri="{FF2B5EF4-FFF2-40B4-BE49-F238E27FC236}">
                <a16:creationId xmlns:a16="http://schemas.microsoft.com/office/drawing/2014/main" id="{59149F20-305C-F9B1-FC22-55D09BABA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71" y="3542245"/>
            <a:ext cx="2394858" cy="2394858"/>
          </a:xfrm>
          <a:prstGeom prst="rect">
            <a:avLst/>
          </a:prstGeom>
        </p:spPr>
      </p:pic>
      <p:pic>
        <p:nvPicPr>
          <p:cNvPr id="6" name="Afbeelding 5">
            <a:extLst>
              <a:ext uri="{FF2B5EF4-FFF2-40B4-BE49-F238E27FC236}">
                <a16:creationId xmlns:a16="http://schemas.microsoft.com/office/drawing/2014/main" id="{8A9956F6-FF08-15D7-F3EF-E8170759F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071" y="3542245"/>
            <a:ext cx="2394858" cy="2394858"/>
          </a:xfrm>
          <a:prstGeom prst="rect">
            <a:avLst/>
          </a:prstGeom>
        </p:spPr>
      </p:pic>
      <p:pic>
        <p:nvPicPr>
          <p:cNvPr id="7" name="Afbeelding 6">
            <a:extLst>
              <a:ext uri="{FF2B5EF4-FFF2-40B4-BE49-F238E27FC236}">
                <a16:creationId xmlns:a16="http://schemas.microsoft.com/office/drawing/2014/main" id="{4ABD87ED-DA49-1F89-A0F4-74BA14C77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186" y="3542245"/>
            <a:ext cx="2394858" cy="2394858"/>
          </a:xfrm>
          <a:prstGeom prst="rect">
            <a:avLst/>
          </a:prstGeom>
        </p:spPr>
      </p:pic>
      <p:pic>
        <p:nvPicPr>
          <p:cNvPr id="8" name="Afbeelding 7">
            <a:extLst>
              <a:ext uri="{FF2B5EF4-FFF2-40B4-BE49-F238E27FC236}">
                <a16:creationId xmlns:a16="http://schemas.microsoft.com/office/drawing/2014/main" id="{2FC8B4C6-AEF6-A0BF-70C9-1CB77DAA2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855" y="3542245"/>
            <a:ext cx="2394858" cy="2394858"/>
          </a:xfrm>
          <a:prstGeom prst="rect">
            <a:avLst/>
          </a:prstGeom>
        </p:spPr>
      </p:pic>
      <p:sp>
        <p:nvSpPr>
          <p:cNvPr id="9" name="Rechthoek: afgeronde hoeken 8">
            <a:extLst>
              <a:ext uri="{FF2B5EF4-FFF2-40B4-BE49-F238E27FC236}">
                <a16:creationId xmlns:a16="http://schemas.microsoft.com/office/drawing/2014/main" id="{EE46C0FF-4B86-9D39-4059-91FF6A7A7374}"/>
              </a:ext>
            </a:extLst>
          </p:cNvPr>
          <p:cNvSpPr/>
          <p:nvPr/>
        </p:nvSpPr>
        <p:spPr>
          <a:xfrm>
            <a:off x="1170214" y="3019025"/>
            <a:ext cx="9481457" cy="292418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508E2A7E-1D6B-AFA6-AB96-F56E163B53C7}"/>
              </a:ext>
            </a:extLst>
          </p:cNvPr>
          <p:cNvSpPr txBox="1"/>
          <p:nvPr/>
        </p:nvSpPr>
        <p:spPr>
          <a:xfrm>
            <a:off x="5105050" y="2348495"/>
            <a:ext cx="1470274" cy="523220"/>
          </a:xfrm>
          <a:prstGeom prst="rect">
            <a:avLst/>
          </a:prstGeom>
          <a:noFill/>
        </p:spPr>
        <p:txBody>
          <a:bodyPr wrap="none" rtlCol="0">
            <a:spAutoFit/>
          </a:bodyPr>
          <a:lstStyle/>
          <a:p>
            <a:r>
              <a:rPr lang="en-US" sz="2800" b="1" dirty="0">
                <a:latin typeface="Oxygen" panose="02000503000000000000" pitchFamily="2" charset="0"/>
              </a:rPr>
              <a:t>1 GEEST</a:t>
            </a:r>
            <a:endParaRPr lang="nl-NL" sz="2800" b="1" dirty="0">
              <a:latin typeface="Oxygen" panose="02000503000000000000" pitchFamily="2" charset="0"/>
            </a:endParaRPr>
          </a:p>
        </p:txBody>
      </p:sp>
      <p:sp>
        <p:nvSpPr>
          <p:cNvPr id="11" name="Tekstvak 10">
            <a:extLst>
              <a:ext uri="{FF2B5EF4-FFF2-40B4-BE49-F238E27FC236}">
                <a16:creationId xmlns:a16="http://schemas.microsoft.com/office/drawing/2014/main" id="{B3ED1301-CA76-6FA8-3DFE-1F282E137EED}"/>
              </a:ext>
            </a:extLst>
          </p:cNvPr>
          <p:cNvSpPr txBox="1"/>
          <p:nvPr/>
        </p:nvSpPr>
        <p:spPr>
          <a:xfrm>
            <a:off x="4868734" y="3133325"/>
            <a:ext cx="1986441" cy="523220"/>
          </a:xfrm>
          <a:prstGeom prst="rect">
            <a:avLst/>
          </a:prstGeom>
          <a:noFill/>
        </p:spPr>
        <p:txBody>
          <a:bodyPr wrap="none" rtlCol="0">
            <a:spAutoFit/>
          </a:bodyPr>
          <a:lstStyle/>
          <a:p>
            <a:r>
              <a:rPr lang="en-US" sz="2800" b="1" dirty="0">
                <a:latin typeface="Oxygen" panose="02000503000000000000" pitchFamily="2" charset="0"/>
              </a:rPr>
              <a:t>1 LICHAAM</a:t>
            </a:r>
            <a:endParaRPr lang="nl-NL" sz="2800" b="1" dirty="0">
              <a:latin typeface="Oxygen" panose="02000503000000000000" pitchFamily="2" charset="0"/>
            </a:endParaRPr>
          </a:p>
        </p:txBody>
      </p:sp>
    </p:spTree>
    <p:extLst>
      <p:ext uri="{BB962C8B-B14F-4D97-AF65-F5344CB8AC3E}">
        <p14:creationId xmlns:p14="http://schemas.microsoft.com/office/powerpoint/2010/main" val="31805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815</Words>
  <Application>Microsoft Office PowerPoint</Application>
  <PresentationFormat>Breedbeeld</PresentationFormat>
  <Paragraphs>102</Paragraphs>
  <Slides>17</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Calibri Light</vt:lpstr>
      <vt:lpstr>Courier New</vt:lpstr>
      <vt:lpstr>Oxygen</vt:lpstr>
      <vt:lpstr>StoneSans</vt:lpstr>
      <vt:lpstr>Wingdings</vt:lpstr>
      <vt:lpstr>Kantoorthema</vt:lpstr>
      <vt:lpstr>Parasha Terumah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Giessen</dc:creator>
  <cp:lastModifiedBy>R Giessen</cp:lastModifiedBy>
  <cp:revision>31</cp:revision>
  <dcterms:created xsi:type="dcterms:W3CDTF">2025-02-22T14:45:39Z</dcterms:created>
  <dcterms:modified xsi:type="dcterms:W3CDTF">2025-02-24T19:40:58Z</dcterms:modified>
</cp:coreProperties>
</file>